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0" r:id="rId3"/>
    <p:sldId id="257" r:id="rId4"/>
    <p:sldId id="258" r:id="rId5"/>
    <p:sldId id="267" r:id="rId6"/>
    <p:sldId id="268" r:id="rId7"/>
    <p:sldId id="266" r:id="rId8"/>
    <p:sldId id="259"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D3D9BFD-3D3D-4968-A6A8-002C74EDDBFB}" type="datetimeFigureOut">
              <a:rPr lang="en-US" smtClean="0"/>
              <a:t>3/14/2012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9101AC-41F6-4A40-BB12-BA22935196A9}"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D3D9BFD-3D3D-4968-A6A8-002C74EDDBFB}" type="datetimeFigureOut">
              <a:rPr lang="en-US" smtClean="0"/>
              <a:t>3/14/2012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9101AC-41F6-4A40-BB12-BA22935196A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D3D9BFD-3D3D-4968-A6A8-002C74EDDBFB}" type="datetimeFigureOut">
              <a:rPr lang="en-US" smtClean="0"/>
              <a:t>3/14/2012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9101AC-41F6-4A40-BB12-BA22935196A9}"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D3D9BFD-3D3D-4968-A6A8-002C74EDDBFB}" type="datetimeFigureOut">
              <a:rPr lang="en-US" smtClean="0"/>
              <a:t>3/14/2012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9101AC-41F6-4A40-BB12-BA22935196A9}"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D3D9BFD-3D3D-4968-A6A8-002C74EDDBFB}" type="datetimeFigureOut">
              <a:rPr lang="en-US" smtClean="0"/>
              <a:t>3/14/2012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9101AC-41F6-4A40-BB12-BA22935196A9}"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D3D9BFD-3D3D-4968-A6A8-002C74EDDBFB}" type="datetimeFigureOut">
              <a:rPr lang="en-US" smtClean="0"/>
              <a:t>3/14/2012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9101AC-41F6-4A40-BB12-BA22935196A9}"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D3D9BFD-3D3D-4968-A6A8-002C74EDDBFB}" type="datetimeFigureOut">
              <a:rPr lang="en-US" smtClean="0"/>
              <a:t>3/14/2012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99101AC-41F6-4A40-BB12-BA22935196A9}"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D3D9BFD-3D3D-4968-A6A8-002C74EDDBFB}" type="datetimeFigureOut">
              <a:rPr lang="en-US" smtClean="0"/>
              <a:t>3/14/2012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99101AC-41F6-4A40-BB12-BA22935196A9}"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3D9BFD-3D3D-4968-A6A8-002C74EDDBFB}" type="datetimeFigureOut">
              <a:rPr lang="en-US" smtClean="0"/>
              <a:t>3/14/2012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99101AC-41F6-4A40-BB12-BA22935196A9}"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D3D9BFD-3D3D-4968-A6A8-002C74EDDBFB}" type="datetimeFigureOut">
              <a:rPr lang="en-US" smtClean="0"/>
              <a:t>3/14/2012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9101AC-41F6-4A40-BB12-BA22935196A9}"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D3D9BFD-3D3D-4968-A6A8-002C74EDDBFB}" type="datetimeFigureOut">
              <a:rPr lang="en-US" smtClean="0"/>
              <a:t>3/14/2012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9101AC-41F6-4A40-BB12-BA22935196A9}"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3D9BFD-3D3D-4968-A6A8-002C74EDDBFB}" type="datetimeFigureOut">
              <a:rPr lang="en-US" smtClean="0"/>
              <a:t>3/14/2012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9101AC-41F6-4A40-BB12-BA22935196A9}"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xml"/><Relationship Id="rId1" Type="http://schemas.openxmlformats.org/officeDocument/2006/relationships/video" Target="file:///D:\SOROS\EVENTS\2012\Esshengexeba\Klipi\ES_SHEN_GEXEBA_HDTV.avi"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video" Target="file:///C:\Users\Anuka\Desktop\Videos_esshengexeba\mchirdeba\Movie.wmv" TargetMode="Externa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video" Target="file:///C:\Users\Anuka\Desktop\Videos_esshengexeba\mchirdeba\Movie_azeri.wmv" TargetMode="Externa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pic>
        <p:nvPicPr>
          <p:cNvPr id="4" name="ES_SHEN_GEXEBA_HDTV.avi">
            <a:hlinkClick r:id="" action="ppaction://media"/>
          </p:cNvPr>
          <p:cNvPicPr>
            <a:picLocks noRot="1" noChangeAspect="1"/>
          </p:cNvPicPr>
          <p:nvPr>
            <a:videoFile r:link="rId1"/>
          </p:nvPr>
        </p:nvPicPr>
        <p:blipFill>
          <a:blip r:embed="rId3"/>
          <a:stretch>
            <a:fillRect/>
          </a:stretch>
        </p:blipFill>
        <p:spPr>
          <a:xfrm>
            <a:off x="-76200" y="1143000"/>
            <a:ext cx="9272337" cy="51816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8229600" cy="1143000"/>
          </a:xfrm>
        </p:spPr>
        <p:txBody>
          <a:bodyPr/>
          <a:lstStyle/>
          <a:p>
            <a:r>
              <a:rPr lang="ka-GE" b="1" dirty="0" smtClean="0">
                <a:solidFill>
                  <a:schemeClr val="tx2"/>
                </a:solidFill>
              </a:rPr>
              <a:t>ზოგადი სიტუაცია</a:t>
            </a:r>
            <a:endParaRPr lang="en-US" b="1" dirty="0">
              <a:solidFill>
                <a:schemeClr val="tx2"/>
              </a:solidFill>
            </a:endParaRPr>
          </a:p>
        </p:txBody>
      </p:sp>
      <p:pic>
        <p:nvPicPr>
          <p:cNvPr id="4" name="Picture 3" descr="logo color.jpg"/>
          <p:cNvPicPr>
            <a:picLocks noChangeAspect="1"/>
          </p:cNvPicPr>
          <p:nvPr/>
        </p:nvPicPr>
        <p:blipFill>
          <a:blip r:embed="rId3" cstate="print"/>
          <a:stretch>
            <a:fillRect/>
          </a:stretch>
        </p:blipFill>
        <p:spPr>
          <a:xfrm>
            <a:off x="0" y="0"/>
            <a:ext cx="1297432" cy="1143000"/>
          </a:xfrm>
          <a:prstGeom prst="rect">
            <a:avLst/>
          </a:prstGeom>
        </p:spPr>
      </p:pic>
      <p:pic>
        <p:nvPicPr>
          <p:cNvPr id="5" name="Movie.wmv">
            <a:hlinkClick r:id="" action="ppaction://media"/>
          </p:cNvPr>
          <p:cNvPicPr>
            <a:picLocks noGrp="1" noRot="1" noChangeAspect="1"/>
          </p:cNvPicPr>
          <p:nvPr>
            <p:ph idx="1"/>
            <a:videoFile r:link="rId1"/>
          </p:nvPr>
        </p:nvPicPr>
        <p:blipFill>
          <a:blip r:embed="rId4"/>
          <a:stretch>
            <a:fillRect/>
          </a:stretch>
        </p:blipFill>
        <p:spPr>
          <a:xfrm>
            <a:off x="914400" y="1219200"/>
            <a:ext cx="7772400" cy="51816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p:cTn id="7" fill="hold" display="0">
                  <p:stCondLst>
                    <p:cond delay="indefinite"/>
                  </p:stCondLst>
                  <p:endCondLst>
                    <p:cond evt="onNext" delay="0">
                      <p:tgtEl>
                        <p:sldTgt/>
                      </p:tgtEl>
                    </p:cond>
                    <p:cond evt="onPrev" delay="0">
                      <p:tgtEl>
                        <p:sldTgt/>
                      </p:tgtEl>
                    </p:cond>
                  </p:endCondLst>
                </p:cTn>
                <p:tgtEl>
                  <p:spTgt spid="5"/>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229600" cy="1143000"/>
          </a:xfrm>
        </p:spPr>
        <p:txBody>
          <a:bodyPr>
            <a:normAutofit fontScale="90000"/>
          </a:bodyPr>
          <a:lstStyle/>
          <a:p>
            <a:r>
              <a:rPr lang="ka-GE" b="1" dirty="0" smtClean="0">
                <a:solidFill>
                  <a:schemeClr val="tx2">
                    <a:lumMod val="75000"/>
                  </a:schemeClr>
                </a:solidFill>
              </a:rPr>
              <a:t>ღირსების შემლახველი </a:t>
            </a:r>
            <a:br>
              <a:rPr lang="ka-GE" b="1" dirty="0" smtClean="0">
                <a:solidFill>
                  <a:schemeClr val="tx2">
                    <a:lumMod val="75000"/>
                  </a:schemeClr>
                </a:solidFill>
              </a:rPr>
            </a:br>
            <a:r>
              <a:rPr lang="ka-GE" b="1" dirty="0" smtClean="0">
                <a:solidFill>
                  <a:schemeClr val="tx2">
                    <a:lumMod val="75000"/>
                  </a:schemeClr>
                </a:solidFill>
              </a:rPr>
              <a:t>ფაქტები-ოზურგეთი</a:t>
            </a:r>
            <a:endParaRPr lang="en-US" b="1" dirty="0">
              <a:solidFill>
                <a:schemeClr val="tx2">
                  <a:lumMod val="75000"/>
                </a:schemeClr>
              </a:solidFill>
            </a:endParaRPr>
          </a:p>
        </p:txBody>
      </p:sp>
      <p:sp>
        <p:nvSpPr>
          <p:cNvPr id="3" name="Content Placeholder 2"/>
          <p:cNvSpPr>
            <a:spLocks noGrp="1"/>
          </p:cNvSpPr>
          <p:nvPr>
            <p:ph idx="1"/>
          </p:nvPr>
        </p:nvSpPr>
        <p:spPr/>
        <p:txBody>
          <a:bodyPr>
            <a:normAutofit fontScale="92500" lnSpcReduction="10000"/>
          </a:bodyPr>
          <a:lstStyle/>
          <a:p>
            <a:r>
              <a:rPr lang="ka-GE" i="1" dirty="0" smtClean="0">
                <a:solidFill>
                  <a:schemeClr val="accent2"/>
                </a:solidFill>
              </a:rPr>
              <a:t>წყარო: გურია ნიუსი:  </a:t>
            </a:r>
          </a:p>
          <a:p>
            <a:pPr>
              <a:buNone/>
            </a:pPr>
            <a:r>
              <a:rPr lang="ka-GE" dirty="0">
                <a:solidFill>
                  <a:schemeClr val="tx2">
                    <a:lumMod val="75000"/>
                  </a:schemeClr>
                </a:solidFill>
              </a:rPr>
              <a:t> </a:t>
            </a:r>
            <a:r>
              <a:rPr lang="ka-GE" dirty="0" smtClean="0">
                <a:solidFill>
                  <a:schemeClr val="tx2">
                    <a:lumMod val="75000"/>
                  </a:schemeClr>
                </a:solidFill>
              </a:rPr>
              <a:t>  “</a:t>
            </a:r>
            <a:r>
              <a:rPr lang="ka-GE" dirty="0" smtClean="0">
                <a:solidFill>
                  <a:schemeClr val="tx2">
                    <a:lumMod val="75000"/>
                  </a:schemeClr>
                </a:solidFill>
              </a:rPr>
              <a:t>უზრდელი და მატყუარა </a:t>
            </a:r>
            <a:r>
              <a:rPr lang="ka-GE" dirty="0" smtClean="0">
                <a:solidFill>
                  <a:schemeClr val="tx2">
                    <a:lumMod val="75000"/>
                  </a:schemeClr>
                </a:solidFill>
              </a:rPr>
              <a:t>ხარ, უთხრა "გურია ნიუსის" კორესპონდენტს ოზურგეთის მუნიციპალიტეტის საკრებულოს თავმჯდომარემ ალეკო მამეშვილმა, მას შემდეგ რაც მან მოითხოვა მიეცათ შესაძლებლობა, გაცნობოდა შესაბამის ადმინისტრაციულ აქტს, რომლის საფუძველზეც აიკრძალა ჟურნალისტების გადააგილება ადმინისტრაციულ შენობაში.”</a:t>
            </a:r>
          </a:p>
          <a:p>
            <a:endParaRPr lang="en-US" dirty="0">
              <a:solidFill>
                <a:schemeClr val="tx2">
                  <a:lumMod val="75000"/>
                </a:schemeClr>
              </a:solidFill>
            </a:endParaRPr>
          </a:p>
        </p:txBody>
      </p:sp>
      <p:pic>
        <p:nvPicPr>
          <p:cNvPr id="4" name="Picture 3" descr="logo color.jpg"/>
          <p:cNvPicPr>
            <a:picLocks noChangeAspect="1"/>
          </p:cNvPicPr>
          <p:nvPr/>
        </p:nvPicPr>
        <p:blipFill>
          <a:blip r:embed="rId2" cstate="print"/>
          <a:stretch>
            <a:fillRect/>
          </a:stretch>
        </p:blipFill>
        <p:spPr>
          <a:xfrm>
            <a:off x="0" y="0"/>
            <a:ext cx="1297432" cy="1143000"/>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fontScale="90000"/>
          </a:bodyPr>
          <a:lstStyle/>
          <a:p>
            <a:r>
              <a:rPr lang="ka-GE" b="1" dirty="0" smtClean="0">
                <a:solidFill>
                  <a:schemeClr val="tx2">
                    <a:lumMod val="75000"/>
                  </a:schemeClr>
                </a:solidFill>
              </a:rPr>
              <a:t>ღირსების შემლახველი </a:t>
            </a:r>
            <a:br>
              <a:rPr lang="ka-GE" b="1" dirty="0" smtClean="0">
                <a:solidFill>
                  <a:schemeClr val="tx2">
                    <a:lumMod val="75000"/>
                  </a:schemeClr>
                </a:solidFill>
              </a:rPr>
            </a:br>
            <a:r>
              <a:rPr lang="ka-GE" b="1" dirty="0" smtClean="0">
                <a:solidFill>
                  <a:schemeClr val="tx2">
                    <a:lumMod val="75000"/>
                  </a:schemeClr>
                </a:solidFill>
              </a:rPr>
              <a:t>ფაქტები-ოზურგეთი</a:t>
            </a:r>
            <a:endParaRPr lang="en-US" b="1" dirty="0">
              <a:solidFill>
                <a:schemeClr val="tx2">
                  <a:lumMod val="75000"/>
                </a:schemeClr>
              </a:solidFill>
            </a:endParaRPr>
          </a:p>
        </p:txBody>
      </p:sp>
      <p:sp>
        <p:nvSpPr>
          <p:cNvPr id="3" name="Content Placeholder 2"/>
          <p:cNvSpPr>
            <a:spLocks noGrp="1"/>
          </p:cNvSpPr>
          <p:nvPr>
            <p:ph idx="1"/>
          </p:nvPr>
        </p:nvSpPr>
        <p:spPr/>
        <p:txBody>
          <a:bodyPr>
            <a:normAutofit lnSpcReduction="10000"/>
          </a:bodyPr>
          <a:lstStyle/>
          <a:p>
            <a:r>
              <a:rPr lang="ka-GE" i="1" dirty="0" smtClean="0">
                <a:solidFill>
                  <a:schemeClr val="accent2"/>
                </a:solidFill>
              </a:rPr>
              <a:t>გურიანიუსი:</a:t>
            </a:r>
            <a:r>
              <a:rPr lang="ka-GE" dirty="0" smtClean="0">
                <a:solidFill>
                  <a:schemeClr val="tx2">
                    <a:lumMod val="75000"/>
                  </a:schemeClr>
                </a:solidFill>
              </a:rPr>
              <a:t> “ადვოკატების თქმით, დაცვის თანამშრომლებმა მათ ტანსაცმლის და ფეხსაცმლის გახდა მოსთხოვეს. გია ქარცივაძის თქმით, ჰქონდათ მცდელობა მისთვის შარვალი გაეხადათ, თუმცა, ის ამაზე არ დათანხმდა.”</a:t>
            </a:r>
          </a:p>
          <a:p>
            <a:endParaRPr lang="ka-GE" dirty="0" smtClean="0">
              <a:solidFill>
                <a:schemeClr val="tx2">
                  <a:lumMod val="75000"/>
                </a:schemeClr>
              </a:solidFill>
            </a:endParaRPr>
          </a:p>
          <a:p>
            <a:r>
              <a:rPr lang="ka-GE" i="1" dirty="0" smtClean="0">
                <a:solidFill>
                  <a:schemeClr val="accent2"/>
                </a:solidFill>
              </a:rPr>
              <a:t>გურიანიუსი:</a:t>
            </a:r>
            <a:r>
              <a:rPr lang="ka-GE" dirty="0" smtClean="0">
                <a:solidFill>
                  <a:schemeClr val="tx2">
                    <a:lumMod val="75000"/>
                  </a:schemeClr>
                </a:solidFill>
              </a:rPr>
              <a:t> "ფეხსაცმელი და წინდებიც გამხადეს- ერთ-ერთ დაკითხული”</a:t>
            </a:r>
            <a:endParaRPr lang="en-US" dirty="0">
              <a:solidFill>
                <a:schemeClr val="tx2">
                  <a:lumMod val="75000"/>
                </a:schemeClr>
              </a:solidFill>
            </a:endParaRPr>
          </a:p>
        </p:txBody>
      </p:sp>
      <p:pic>
        <p:nvPicPr>
          <p:cNvPr id="4" name="Picture 3" descr="logo color.jpg"/>
          <p:cNvPicPr>
            <a:picLocks noChangeAspect="1"/>
          </p:cNvPicPr>
          <p:nvPr/>
        </p:nvPicPr>
        <p:blipFill>
          <a:blip r:embed="rId2" cstate="print"/>
          <a:stretch>
            <a:fillRect/>
          </a:stretch>
        </p:blipFill>
        <p:spPr>
          <a:xfrm>
            <a:off x="0" y="0"/>
            <a:ext cx="1297432" cy="1143000"/>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fontScale="90000"/>
          </a:bodyPr>
          <a:lstStyle/>
          <a:p>
            <a:r>
              <a:rPr lang="ka-GE" b="1" dirty="0" smtClean="0">
                <a:solidFill>
                  <a:schemeClr val="tx2">
                    <a:lumMod val="75000"/>
                  </a:schemeClr>
                </a:solidFill>
              </a:rPr>
              <a:t>ღირსების შემლახველი </a:t>
            </a:r>
            <a:br>
              <a:rPr lang="ka-GE" b="1" dirty="0" smtClean="0">
                <a:solidFill>
                  <a:schemeClr val="tx2">
                    <a:lumMod val="75000"/>
                  </a:schemeClr>
                </a:solidFill>
              </a:rPr>
            </a:br>
            <a:r>
              <a:rPr lang="ka-GE" b="1" dirty="0" smtClean="0">
                <a:solidFill>
                  <a:schemeClr val="tx2">
                    <a:lumMod val="75000"/>
                  </a:schemeClr>
                </a:solidFill>
              </a:rPr>
              <a:t>ფაქტები</a:t>
            </a:r>
            <a:endParaRPr lang="en-US" b="1" dirty="0">
              <a:solidFill>
                <a:schemeClr val="tx2">
                  <a:lumMod val="75000"/>
                </a:schemeClr>
              </a:solidFill>
            </a:endParaRPr>
          </a:p>
        </p:txBody>
      </p:sp>
      <p:sp>
        <p:nvSpPr>
          <p:cNvPr id="3" name="Content Placeholder 2"/>
          <p:cNvSpPr>
            <a:spLocks noGrp="1"/>
          </p:cNvSpPr>
          <p:nvPr>
            <p:ph idx="1"/>
          </p:nvPr>
        </p:nvSpPr>
        <p:spPr>
          <a:xfrm>
            <a:off x="457200" y="1798637"/>
            <a:ext cx="8229600" cy="4525963"/>
          </a:xfrm>
        </p:spPr>
        <p:txBody>
          <a:bodyPr>
            <a:normAutofit fontScale="70000" lnSpcReduction="20000"/>
          </a:bodyPr>
          <a:lstStyle/>
          <a:p>
            <a:r>
              <a:rPr lang="en-US" i="1" dirty="0" smtClean="0">
                <a:solidFill>
                  <a:schemeClr val="accent2"/>
                </a:solidFill>
              </a:rPr>
              <a:t>TS Press:  </a:t>
            </a:r>
            <a:r>
              <a:rPr lang="en-US" dirty="0" smtClean="0">
                <a:solidFill>
                  <a:schemeClr val="tx2">
                    <a:lumMod val="75000"/>
                  </a:schemeClr>
                </a:solidFill>
              </a:rPr>
              <a:t>“</a:t>
            </a:r>
            <a:r>
              <a:rPr lang="ka-GE" dirty="0" smtClean="0">
                <a:solidFill>
                  <a:schemeClr val="tx2">
                    <a:lumMod val="75000"/>
                  </a:schemeClr>
                </a:solidFill>
              </a:rPr>
              <a:t>ფეხზე გამხადეს, ტანზე გამხადეს</a:t>
            </a:r>
            <a:r>
              <a:rPr lang="en-US" dirty="0" smtClean="0">
                <a:solidFill>
                  <a:schemeClr val="tx2">
                    <a:lumMod val="75000"/>
                  </a:schemeClr>
                </a:solidFill>
              </a:rPr>
              <a:t>  </a:t>
            </a:r>
            <a:r>
              <a:rPr lang="ka-GE" dirty="0" smtClean="0">
                <a:solidFill>
                  <a:schemeClr val="tx2">
                    <a:lumMod val="75000"/>
                  </a:schemeClr>
                </a:solidFill>
              </a:rPr>
              <a:t>იყო დაშინების მომენტები- აბა შენ იცი  ახლა სადა ხარ, წესიერად მოიქეცი, კაფეში ხომ არა ხარ, ასე დაჯექი, ისე დაჯექი. ადამიანებს მიაყენეს პირდაპირი შეურაცხყოფა” - ერთერთი დაკითხული, რესპუბლიკური პარტია</a:t>
            </a:r>
          </a:p>
          <a:p>
            <a:pPr>
              <a:buNone/>
            </a:pPr>
            <a:endParaRPr lang="ka-GE" dirty="0" smtClean="0">
              <a:solidFill>
                <a:schemeClr val="tx2">
                  <a:lumMod val="75000"/>
                </a:schemeClr>
              </a:solidFill>
            </a:endParaRPr>
          </a:p>
          <a:p>
            <a:r>
              <a:rPr lang="en-US" i="1" dirty="0" smtClean="0">
                <a:solidFill>
                  <a:schemeClr val="accent2"/>
                </a:solidFill>
              </a:rPr>
              <a:t>TS Press: </a:t>
            </a:r>
            <a:r>
              <a:rPr lang="ka-GE" i="1" dirty="0" smtClean="0">
                <a:solidFill>
                  <a:schemeClr val="accent2"/>
                </a:solidFill>
              </a:rPr>
              <a:t> </a:t>
            </a:r>
            <a:r>
              <a:rPr lang="ka-GE" dirty="0" smtClean="0">
                <a:solidFill>
                  <a:schemeClr val="tx2"/>
                </a:solidFill>
              </a:rPr>
              <a:t>“ადგილი ჰქონდა მორალურ ტერორს, პერიოდულად შემოდიოდა თბილისელი, რომელიც ნებისმიერ საქციელზე მაძლევდა შენიშვნას, არ უნდა გამეცინა, უნდა დავმჯდარიყავი წესიერად... ჩხრეკის ფაქტი იყო ამაზრზენი....ფეხსაცმელიც გამხადეს, ვიყავით თავიდან ბოლომდე “გაშიშვლებულები”, არც კალამი შეგვატანეს, ახსნა-განმარტების აქტის ასლი არ გამომატანეს”- მაია ღურწკაია, რესპუბლიკური პარტია</a:t>
            </a:r>
          </a:p>
          <a:p>
            <a:endParaRPr lang="ka-GE" dirty="0" smtClean="0">
              <a:solidFill>
                <a:schemeClr val="tx2">
                  <a:lumMod val="75000"/>
                </a:schemeClr>
              </a:solidFill>
            </a:endParaRPr>
          </a:p>
        </p:txBody>
      </p:sp>
      <p:pic>
        <p:nvPicPr>
          <p:cNvPr id="4" name="Picture 3" descr="logo color.jpg"/>
          <p:cNvPicPr>
            <a:picLocks noChangeAspect="1"/>
          </p:cNvPicPr>
          <p:nvPr/>
        </p:nvPicPr>
        <p:blipFill>
          <a:blip r:embed="rId2" cstate="print"/>
          <a:stretch>
            <a:fillRect/>
          </a:stretch>
        </p:blipFill>
        <p:spPr>
          <a:xfrm>
            <a:off x="0" y="0"/>
            <a:ext cx="1297432" cy="1143000"/>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fontScale="90000"/>
          </a:bodyPr>
          <a:lstStyle/>
          <a:p>
            <a:r>
              <a:rPr lang="ka-GE" b="1" dirty="0" smtClean="0">
                <a:solidFill>
                  <a:schemeClr val="tx2">
                    <a:lumMod val="75000"/>
                  </a:schemeClr>
                </a:solidFill>
              </a:rPr>
              <a:t>ფსიქოლოგიური </a:t>
            </a:r>
            <a:br>
              <a:rPr lang="ka-GE" b="1" dirty="0" smtClean="0">
                <a:solidFill>
                  <a:schemeClr val="tx2">
                    <a:lumMod val="75000"/>
                  </a:schemeClr>
                </a:solidFill>
              </a:rPr>
            </a:br>
            <a:r>
              <a:rPr lang="ka-GE" b="1" dirty="0" smtClean="0">
                <a:solidFill>
                  <a:schemeClr val="tx2">
                    <a:lumMod val="75000"/>
                  </a:schemeClr>
                </a:solidFill>
              </a:rPr>
              <a:t>ზეწოლა, მუქარა</a:t>
            </a:r>
            <a:endParaRPr lang="en-US" b="1" dirty="0">
              <a:solidFill>
                <a:schemeClr val="tx2">
                  <a:lumMod val="75000"/>
                </a:schemeClr>
              </a:solidFill>
            </a:endParaRPr>
          </a:p>
        </p:txBody>
      </p:sp>
      <p:sp>
        <p:nvSpPr>
          <p:cNvPr id="3" name="Content Placeholder 2"/>
          <p:cNvSpPr>
            <a:spLocks noGrp="1"/>
          </p:cNvSpPr>
          <p:nvPr>
            <p:ph idx="1"/>
          </p:nvPr>
        </p:nvSpPr>
        <p:spPr>
          <a:xfrm>
            <a:off x="457200" y="1600200"/>
            <a:ext cx="8229600" cy="5029200"/>
          </a:xfrm>
        </p:spPr>
        <p:txBody>
          <a:bodyPr>
            <a:normAutofit fontScale="62500" lnSpcReduction="20000"/>
          </a:bodyPr>
          <a:lstStyle/>
          <a:p>
            <a:r>
              <a:rPr lang="ka-GE" i="1" dirty="0" smtClean="0">
                <a:solidFill>
                  <a:schemeClr val="accent2"/>
                </a:solidFill>
              </a:rPr>
              <a:t>გურიანიუსი: </a:t>
            </a:r>
            <a:r>
              <a:rPr lang="ka-GE" dirty="0" smtClean="0">
                <a:solidFill>
                  <a:schemeClr val="tx2">
                    <a:lumMod val="75000"/>
                  </a:schemeClr>
                </a:solidFill>
              </a:rPr>
              <a:t>რესპუბლიკელების წარმომადგენელს, ლილი ებრალიძეს ლანჩხუთში 6 საათის განმავლობაში კითხავდნენ.</a:t>
            </a:r>
          </a:p>
          <a:p>
            <a:pPr>
              <a:buNone/>
            </a:pPr>
            <a:endParaRPr lang="ka-GE" dirty="0" smtClean="0">
              <a:solidFill>
                <a:schemeClr val="tx2">
                  <a:lumMod val="75000"/>
                </a:schemeClr>
              </a:solidFill>
            </a:endParaRPr>
          </a:p>
          <a:p>
            <a:r>
              <a:rPr lang="ka-GE" i="1" dirty="0" smtClean="0">
                <a:solidFill>
                  <a:schemeClr val="accent2"/>
                </a:solidFill>
              </a:rPr>
              <a:t>გურიანიუსი: </a:t>
            </a:r>
            <a:r>
              <a:rPr lang="ka-GE" dirty="0" smtClean="0">
                <a:solidFill>
                  <a:schemeClr val="tx2">
                    <a:lumMod val="75000"/>
                  </a:schemeClr>
                </a:solidFill>
              </a:rPr>
              <a:t>ოზურგეთი- იური წიქარიძე”-” ეს არ იყო გასაუბრება, ეს დაკითხვა იყო. კითხვები შეეხებოდა ოჯახის წევრების ფინანსური შემოსავლის დადგენას. ვის, ვინ, რომელი ბანკიდან და რამდენს ურიცხავს. რომ ვერ გამტეხეს, მითხრეს, რომ გააღე ფანჯარა და თუ გინდა გადახტიო. როგორც ვიცით, თქვენ თბილისში ცხოვრობთ, რომ ჩამოხვალთ ნახეთ რა მოგიწევთო”</a:t>
            </a:r>
          </a:p>
          <a:p>
            <a:pPr>
              <a:buNone/>
            </a:pPr>
            <a:endParaRPr lang="ka-GE" dirty="0" smtClean="0">
              <a:solidFill>
                <a:schemeClr val="tx2">
                  <a:lumMod val="75000"/>
                </a:schemeClr>
              </a:solidFill>
            </a:endParaRPr>
          </a:p>
          <a:p>
            <a:r>
              <a:rPr lang="ka-GE" i="1" dirty="0" smtClean="0">
                <a:solidFill>
                  <a:schemeClr val="accent2"/>
                </a:solidFill>
              </a:rPr>
              <a:t>კახეთის საინფორმაციო ცენტრი:</a:t>
            </a:r>
            <a:r>
              <a:rPr lang="ka-GE" dirty="0" smtClean="0">
                <a:solidFill>
                  <a:schemeClr val="tx2">
                    <a:lumMod val="75000"/>
                  </a:schemeClr>
                </a:solidFill>
              </a:rPr>
              <a:t> ასმათ ათუაშვილი, ქართული ოცნება: “შენი შვილი უდედოდ დარჩება თუ ამ საქმიანობას არ შეეშვებიო. 2 შვილი მყავს. უფროსი მეუფე სპირიდონთან მყავს, პატარა შეზღუდული შესაძლებლობების მქონე პირია. ჩანთიდან სურათები ამოვუყარე, გაზეთი დავუდე, ნახე, რა დღეში ვართ მეთქი. შენ დეპუტატთან ამ გამგებელთან არ ყოფილხარო? კი, ვიყავი, მაგრამ მასხარად ამიგდეს მეთქი. არ ვიცი, ვინ ჰკითხავთ, არც ჩხრეკა არ ეკითხებოდათ მაგათ. არ შეგეშვებითო, ასე მითხრეს“.</a:t>
            </a:r>
          </a:p>
          <a:p>
            <a:endParaRPr lang="en-US" dirty="0">
              <a:solidFill>
                <a:schemeClr val="tx2">
                  <a:lumMod val="75000"/>
                </a:schemeClr>
              </a:solidFill>
            </a:endParaRPr>
          </a:p>
        </p:txBody>
      </p:sp>
      <p:pic>
        <p:nvPicPr>
          <p:cNvPr id="4" name="Picture 3" descr="logo color.jpg"/>
          <p:cNvPicPr>
            <a:picLocks noChangeAspect="1"/>
          </p:cNvPicPr>
          <p:nvPr/>
        </p:nvPicPr>
        <p:blipFill>
          <a:blip r:embed="rId2" cstate="print"/>
          <a:stretch>
            <a:fillRect/>
          </a:stretch>
        </p:blipFill>
        <p:spPr>
          <a:xfrm>
            <a:off x="0" y="0"/>
            <a:ext cx="1297432" cy="1143000"/>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fontScale="90000"/>
          </a:bodyPr>
          <a:lstStyle/>
          <a:p>
            <a:r>
              <a:rPr lang="ka-GE" b="1" dirty="0" smtClean="0">
                <a:solidFill>
                  <a:schemeClr val="tx2">
                    <a:lumMod val="75000"/>
                  </a:schemeClr>
                </a:solidFill>
              </a:rPr>
              <a:t>ფსიქოლოგიური </a:t>
            </a:r>
            <a:br>
              <a:rPr lang="ka-GE" b="1" dirty="0" smtClean="0">
                <a:solidFill>
                  <a:schemeClr val="tx2">
                    <a:lumMod val="75000"/>
                  </a:schemeClr>
                </a:solidFill>
              </a:rPr>
            </a:br>
            <a:r>
              <a:rPr lang="ka-GE" b="1" dirty="0" smtClean="0">
                <a:solidFill>
                  <a:schemeClr val="tx2">
                    <a:lumMod val="75000"/>
                  </a:schemeClr>
                </a:solidFill>
              </a:rPr>
              <a:t>ზეწოლა, მუქარა</a:t>
            </a:r>
            <a:endParaRPr lang="en-US" b="1" dirty="0">
              <a:solidFill>
                <a:schemeClr val="tx2">
                  <a:lumMod val="75000"/>
                </a:schemeClr>
              </a:solidFill>
            </a:endParaRPr>
          </a:p>
        </p:txBody>
      </p:sp>
      <p:sp>
        <p:nvSpPr>
          <p:cNvPr id="3" name="Content Placeholder 2"/>
          <p:cNvSpPr>
            <a:spLocks noGrp="1"/>
          </p:cNvSpPr>
          <p:nvPr>
            <p:ph idx="1"/>
          </p:nvPr>
        </p:nvSpPr>
        <p:spPr>
          <a:xfrm>
            <a:off x="381000" y="1371600"/>
            <a:ext cx="8229600" cy="4449763"/>
          </a:xfrm>
        </p:spPr>
        <p:txBody>
          <a:bodyPr>
            <a:normAutofit/>
          </a:bodyPr>
          <a:lstStyle/>
          <a:p>
            <a:pPr>
              <a:buNone/>
            </a:pPr>
            <a:r>
              <a:rPr lang="ka-GE" sz="1500" b="1" dirty="0" smtClean="0">
                <a:solidFill>
                  <a:schemeClr val="tx2">
                    <a:lumMod val="75000"/>
                  </a:schemeClr>
                </a:solidFill>
              </a:rPr>
              <a:t>        </a:t>
            </a:r>
            <a:r>
              <a:rPr lang="ka-GE" sz="1500" b="1" i="1" dirty="0" smtClean="0">
                <a:solidFill>
                  <a:schemeClr val="accent2"/>
                </a:solidFill>
              </a:rPr>
              <a:t>კახეთის საინფორმაციო ცენტრი: </a:t>
            </a:r>
            <a:r>
              <a:rPr lang="ka-GE" sz="1500" b="1" dirty="0" smtClean="0">
                <a:solidFill>
                  <a:schemeClr val="tx2">
                    <a:lumMod val="75000"/>
                  </a:schemeClr>
                </a:solidFill>
              </a:rPr>
              <a:t>მუბარიზ მამედოვი-”მითხრა ხელი მოაწერეო, რაღაც ქაღალდი ჰქონდა. უარი ვუთხარი. დამემუქრა, ციხეში წახვალ. ციხეში რომ წახვალ, მოგკლავენ და შენი შვილები უპატრონოდ დარჩებიანო. მერე ახალგაზრდა ბიჭი მოვიდა (კონტროლის პალატის მეორე თანამშრომელი) და იმან მითხრა, შეიძლება ახალი პრეზიდენტი რომ მოვა, ეტყვის თათრები გაყარე, საქართველოდან წავიდნენ აზერბაიჯანშიო. მე გავბრაზდი, ბიჭო,  სისულელეს ნუ ლაპარაკობ. მე თათარი არა ვარ, მე საქართველოს მოქალაქე ვარ.”</a:t>
            </a:r>
          </a:p>
          <a:p>
            <a:pPr>
              <a:buNone/>
            </a:pPr>
            <a:endParaRPr lang="ka-GE" sz="5600" dirty="0" smtClean="0">
              <a:solidFill>
                <a:schemeClr val="tx2">
                  <a:lumMod val="75000"/>
                </a:schemeClr>
              </a:solidFill>
            </a:endParaRPr>
          </a:p>
          <a:p>
            <a:pPr>
              <a:buNone/>
            </a:pPr>
            <a:endParaRPr lang="ka-GE" dirty="0" smtClean="0">
              <a:solidFill>
                <a:schemeClr val="tx2">
                  <a:lumMod val="75000"/>
                </a:schemeClr>
              </a:solidFill>
            </a:endParaRPr>
          </a:p>
        </p:txBody>
      </p:sp>
      <p:pic>
        <p:nvPicPr>
          <p:cNvPr id="4" name="Picture 3" descr="logo color.jpg"/>
          <p:cNvPicPr>
            <a:picLocks noChangeAspect="1"/>
          </p:cNvPicPr>
          <p:nvPr/>
        </p:nvPicPr>
        <p:blipFill>
          <a:blip r:embed="rId3" cstate="print"/>
          <a:stretch>
            <a:fillRect/>
          </a:stretch>
        </p:blipFill>
        <p:spPr>
          <a:xfrm>
            <a:off x="0" y="0"/>
            <a:ext cx="1297432" cy="1143000"/>
          </a:xfrm>
          <a:prstGeom prst="rect">
            <a:avLst/>
          </a:prstGeom>
        </p:spPr>
      </p:pic>
      <p:pic>
        <p:nvPicPr>
          <p:cNvPr id="6" name="Movie_azeri.wmv">
            <a:hlinkClick r:id="" action="ppaction://media"/>
          </p:cNvPr>
          <p:cNvPicPr>
            <a:picLocks noRot="1" noChangeAspect="1"/>
          </p:cNvPicPr>
          <p:nvPr>
            <a:videoFile r:link="rId1"/>
          </p:nvPr>
        </p:nvPicPr>
        <p:blipFill>
          <a:blip r:embed="rId4"/>
          <a:stretch>
            <a:fillRect/>
          </a:stretch>
        </p:blipFill>
        <p:spPr>
          <a:xfrm>
            <a:off x="2209800" y="3086100"/>
            <a:ext cx="5029200" cy="37719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p:cTn id="7" fill="hold" display="0">
                  <p:stCondLst>
                    <p:cond delay="indefinite"/>
                  </p:stCondLst>
                  <p:endCondLst>
                    <p:cond evt="onNext" delay="0">
                      <p:tgtEl>
                        <p:sldTgt/>
                      </p:tgtEl>
                    </p:cond>
                    <p:cond evt="onPrev" delay="0">
                      <p:tgtEl>
                        <p:sldTgt/>
                      </p:tgtEl>
                    </p:cond>
                  </p:endCondLst>
                </p:cTn>
                <p:tgtEl>
                  <p:spTgt spid="6"/>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8229600" cy="1143000"/>
          </a:xfrm>
        </p:spPr>
        <p:txBody>
          <a:bodyPr>
            <a:normAutofit fontScale="90000"/>
          </a:bodyPr>
          <a:lstStyle/>
          <a:p>
            <a:r>
              <a:rPr lang="ka-GE" b="1" dirty="0" smtClean="0">
                <a:solidFill>
                  <a:schemeClr val="tx2">
                    <a:lumMod val="75000"/>
                  </a:schemeClr>
                </a:solidFill>
              </a:rPr>
              <a:t>მედიის </a:t>
            </a:r>
            <a:br>
              <a:rPr lang="ka-GE" b="1" dirty="0" smtClean="0">
                <a:solidFill>
                  <a:schemeClr val="tx2">
                    <a:lumMod val="75000"/>
                  </a:schemeClr>
                </a:solidFill>
              </a:rPr>
            </a:br>
            <a:r>
              <a:rPr lang="ka-GE" b="1" dirty="0" smtClean="0">
                <a:solidFill>
                  <a:schemeClr val="tx2">
                    <a:lumMod val="75000"/>
                  </a:schemeClr>
                </a:solidFill>
              </a:rPr>
              <a:t> საქმიანობისთვის ხელის შეშლა</a:t>
            </a:r>
            <a:endParaRPr lang="en-US" b="1" dirty="0">
              <a:solidFill>
                <a:schemeClr val="tx2">
                  <a:lumMod val="75000"/>
                </a:schemeClr>
              </a:solidFill>
            </a:endParaRPr>
          </a:p>
        </p:txBody>
      </p:sp>
      <p:sp>
        <p:nvSpPr>
          <p:cNvPr id="3" name="Content Placeholder 2"/>
          <p:cNvSpPr>
            <a:spLocks noGrp="1"/>
          </p:cNvSpPr>
          <p:nvPr>
            <p:ph idx="1"/>
          </p:nvPr>
        </p:nvSpPr>
        <p:spPr>
          <a:xfrm>
            <a:off x="457200" y="1600200"/>
            <a:ext cx="8229600" cy="5334000"/>
          </a:xfrm>
        </p:spPr>
        <p:txBody>
          <a:bodyPr>
            <a:normAutofit fontScale="32500" lnSpcReduction="20000"/>
          </a:bodyPr>
          <a:lstStyle/>
          <a:p>
            <a:r>
              <a:rPr lang="en-US" sz="4500" i="1" dirty="0" smtClean="0">
                <a:solidFill>
                  <a:schemeClr val="accent2"/>
                </a:solidFill>
              </a:rPr>
              <a:t>Tspress.ge</a:t>
            </a:r>
            <a:r>
              <a:rPr lang="ka-GE" sz="4500" dirty="0" smtClean="0">
                <a:solidFill>
                  <a:schemeClr val="tx2">
                    <a:lumMod val="75000"/>
                  </a:schemeClr>
                </a:solidFill>
              </a:rPr>
              <a:t>: </a:t>
            </a:r>
            <a:r>
              <a:rPr lang="ka-GE" sz="4500" dirty="0" smtClean="0">
                <a:solidFill>
                  <a:schemeClr val="tx2">
                    <a:lumMod val="75000"/>
                  </a:schemeClr>
                </a:solidFill>
              </a:rPr>
              <a:t>ჩოხატაური: ”გამგეობის ადმინისტრაციულ შენობაში ჟურნალისტებს მხოლოდ ფოიეში დგომის საშუალება აქვთ: კითხვაზე თუ რატომ არ უშვებენ ჟურნალისტებს დაცვის სამსახური ამბობს, რომ ეს მათ კომპეტენციაში არ შედის და საერთოდ არ იცის არის თუ არა კონტროლის პალატა გამგეობის შენობაში. დაცვა საშვთა ბიუროში გვამისამართებს. საშვთა ბიურო კი დარეკვის შემდეგ ადგენს, რომ მეოთხე სართულზე საშვის გაცემა აკრძალულია.”-ჟურნალისტის კომენტარი</a:t>
            </a:r>
          </a:p>
          <a:p>
            <a:pPr>
              <a:buNone/>
            </a:pPr>
            <a:endParaRPr lang="ka-GE" sz="4500" dirty="0" smtClean="0">
              <a:solidFill>
                <a:schemeClr val="tx2">
                  <a:lumMod val="75000"/>
                </a:schemeClr>
              </a:solidFill>
            </a:endParaRPr>
          </a:p>
          <a:p>
            <a:endParaRPr lang="ka-GE" sz="4500" dirty="0" smtClean="0">
              <a:solidFill>
                <a:schemeClr val="tx2">
                  <a:lumMod val="75000"/>
                </a:schemeClr>
              </a:solidFill>
            </a:endParaRPr>
          </a:p>
          <a:p>
            <a:r>
              <a:rPr lang="ka-GE" sz="4500" i="1" dirty="0" smtClean="0">
                <a:solidFill>
                  <a:schemeClr val="accent2"/>
                </a:solidFill>
              </a:rPr>
              <a:t>გურიანიუსი:</a:t>
            </a:r>
            <a:r>
              <a:rPr lang="ka-GE" sz="4500" dirty="0" smtClean="0">
                <a:solidFill>
                  <a:schemeClr val="tx2">
                    <a:lumMod val="75000"/>
                  </a:schemeClr>
                </a:solidFill>
              </a:rPr>
              <a:t> ჟურნალისტის კომენტარი: "თერთმეტი საათისთვის მოვედით ჟურნალისტები და ადვოკატები იმ ადამიანებთან ერთად, რომლებიც დაბარებული ჰყავდა კონტროლის პალატას დასაკითხად გამგეობის შენობაში. არც ჩვენ შეგვიშვეს და არც _ ადვოკატები. ახალგაზრდა იურისტთა ასოციაციის მხოლოდ ერთი ადვოკატი შეუშვეს, ისიც გასაუბრების მიზნით. ახლა ყველანი გარეთ ველოდებით _ უნდა მიიღონ გადაწყვეტილება ჩვენი შენობაში შესვლის თაობაზე, თუმცა ვინ გასცემს ამ ბრძანებას, ჩვენთვის უცნობია... რაც შეხება ჟურნალისტებისთვის ადმინისტრაციულ შენობაში შესვლის აკრძალვას, არავინ გვიხსნის, რა მიზეზით არ გვიშვებენ შენობაში. დღეს საკრებულოს სხდომაა და არც დეპუტატს მისცეს საშუალება, შენობაში შესულიყო. გამგებელი ლელა იმედაშვილი ამბობს, რომ მან არ იცის, რა ხდება. ყოველივე ამის შემდეგ, დავურეკეთ პატრულს, თუმცა, ისინი ადგილზე არ მოსულან. ამის შემდეგ დავუკავშირდი შინაგან საქმეთა სამინისტროს პრესსამსახურს ზურაბ გვენეტაძეს, რომელმაც გვითხრა, რომ გაარკვევდა, რა ხდებოდა. “</a:t>
            </a:r>
          </a:p>
          <a:p>
            <a:endParaRPr lang="en-US" dirty="0">
              <a:solidFill>
                <a:schemeClr val="tx2">
                  <a:lumMod val="75000"/>
                </a:schemeClr>
              </a:solidFill>
            </a:endParaRPr>
          </a:p>
        </p:txBody>
      </p:sp>
      <p:pic>
        <p:nvPicPr>
          <p:cNvPr id="4" name="Picture 3" descr="logo color.jpg"/>
          <p:cNvPicPr>
            <a:picLocks noChangeAspect="1"/>
          </p:cNvPicPr>
          <p:nvPr/>
        </p:nvPicPr>
        <p:blipFill>
          <a:blip r:embed="rId2" cstate="print"/>
          <a:stretch>
            <a:fillRect/>
          </a:stretch>
        </p:blipFill>
        <p:spPr>
          <a:xfrm>
            <a:off x="0" y="0"/>
            <a:ext cx="1297432" cy="1143000"/>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1080</TotalTime>
  <Words>631</Words>
  <Application>Microsoft Office PowerPoint</Application>
  <PresentationFormat>On-screen Show (4:3)</PresentationFormat>
  <Paragraphs>25</Paragraphs>
  <Slides>8</Slides>
  <Notes>0</Notes>
  <HiddenSlides>0</HiddenSlides>
  <MMClips>3</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Slide 1</vt:lpstr>
      <vt:lpstr>ზოგადი სიტუაცია</vt:lpstr>
      <vt:lpstr>ღირსების შემლახველი  ფაქტები-ოზურგეთი</vt:lpstr>
      <vt:lpstr>ღირსების შემლახველი  ფაქტები-ოზურგეთი</vt:lpstr>
      <vt:lpstr>ღირსების შემლახველი  ფაქტები</vt:lpstr>
      <vt:lpstr>ფსიქოლოგიური  ზეწოლა, მუქარა</vt:lpstr>
      <vt:lpstr>ფსიქოლოგიური  ზეწოლა, მუქარა</vt:lpstr>
      <vt:lpstr>მედიის   საქმიანობისთვის ხელის შეშლა</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Anuka</dc:creator>
  <cp:lastModifiedBy>Anuka</cp:lastModifiedBy>
  <cp:revision>39</cp:revision>
  <dcterms:created xsi:type="dcterms:W3CDTF">2012-03-14T14:29:04Z</dcterms:created>
  <dcterms:modified xsi:type="dcterms:W3CDTF">2012-03-15T08:29:46Z</dcterms:modified>
</cp:coreProperties>
</file>