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68" r:id="rId2"/>
  </p:sldMasterIdLst>
  <p:sldIdLst>
    <p:sldId id="256" r:id="rId3"/>
    <p:sldId id="273" r:id="rId4"/>
    <p:sldId id="258" r:id="rId5"/>
    <p:sldId id="259" r:id="rId6"/>
    <p:sldId id="275" r:id="rId7"/>
    <p:sldId id="276" r:id="rId8"/>
    <p:sldId id="262" r:id="rId9"/>
    <p:sldId id="260" r:id="rId10"/>
    <p:sldId id="261" r:id="rId11"/>
    <p:sldId id="263" r:id="rId12"/>
    <p:sldId id="257" r:id="rId13"/>
    <p:sldId id="269" r:id="rId14"/>
    <p:sldId id="270" r:id="rId15"/>
    <p:sldId id="271" r:id="rId16"/>
    <p:sldId id="264" r:id="rId17"/>
    <p:sldId id="265" r:id="rId18"/>
    <p:sldId id="272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209800"/>
            <a:ext cx="6934200" cy="1981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The Renovation of Collective Centers for Georgia’s Internally Displaced Persons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19800" y="5257800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solidFill>
                  <a:schemeClr val="accent1">
                    <a:lumMod val="50000"/>
                  </a:schemeClr>
                </a:solidFill>
              </a:rPr>
              <a:t>Lasha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1">
                    <a:lumMod val="50000"/>
                  </a:schemeClr>
                </a:solidFill>
              </a:rPr>
              <a:t>Gogidze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ka-GE" b="1" i="1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Researcher</a:t>
            </a:r>
            <a:r>
              <a:rPr lang="ka-GE" b="1" i="1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Analyst</a:t>
            </a:r>
            <a:endParaRPr lang="ka-GE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23 September </a:t>
            </a:r>
            <a:r>
              <a:rPr lang="ka-GE" b="1" i="1" dirty="0" smtClean="0">
                <a:solidFill>
                  <a:schemeClr val="accent1">
                    <a:lumMod val="50000"/>
                  </a:schemeClr>
                </a:solidFill>
              </a:rPr>
              <a:t>2011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ka-GE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ka-GE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Tbilisi</a:t>
            </a:r>
            <a:endParaRPr lang="ka-GE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7" descr="TI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74320"/>
            <a:ext cx="1086308" cy="10972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47800" y="457200"/>
            <a:ext cx="4649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Transparency International Georgia</a:t>
            </a:r>
          </a:p>
          <a:p>
            <a:r>
              <a:rPr lang="ka-GE" sz="1600" b="1" dirty="0" smtClean="0">
                <a:solidFill>
                  <a:schemeClr val="accent1">
                    <a:lumMod val="50000"/>
                  </a:schemeClr>
                </a:solidFill>
              </a:rPr>
              <a:t>საერთაშორისო გამჭვირვალობა - საქართველო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10" descr="901OSGF-logo-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029200"/>
            <a:ext cx="4190032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4525963"/>
          </a:xfrm>
        </p:spPr>
        <p:txBody>
          <a:bodyPr>
            <a:noAutofit/>
          </a:bodyPr>
          <a:lstStyle/>
          <a:p>
            <a:r>
              <a:rPr lang="en-US" sz="1800" dirty="0" smtClean="0"/>
              <a:t>In total, TI </a:t>
            </a:r>
            <a:r>
              <a:rPr lang="en-US" sz="1800" dirty="0" smtClean="0"/>
              <a:t>Georgia’s research team </a:t>
            </a:r>
            <a:r>
              <a:rPr lang="en-US" sz="1800" b="1" dirty="0" smtClean="0"/>
              <a:t>visited 22 </a:t>
            </a:r>
            <a:r>
              <a:rPr lang="en-US" sz="1800" b="1" dirty="0" smtClean="0"/>
              <a:t>buildings.</a:t>
            </a:r>
          </a:p>
          <a:p>
            <a:pPr>
              <a:buNone/>
            </a:pPr>
            <a:endParaRPr lang="ka-GE" sz="1800" b="1" dirty="0" smtClean="0"/>
          </a:p>
          <a:p>
            <a:r>
              <a:rPr lang="en-US" sz="1800" dirty="0" smtClean="0"/>
              <a:t>Of these, </a:t>
            </a:r>
            <a:r>
              <a:rPr lang="en-US" sz="1800" b="1" dirty="0" smtClean="0"/>
              <a:t>five buildings visited </a:t>
            </a:r>
            <a:r>
              <a:rPr lang="en-US" sz="1800" b="1" dirty="0" smtClean="0"/>
              <a:t>were of good conditions</a:t>
            </a:r>
            <a:r>
              <a:rPr lang="en-US" sz="1800" dirty="0" smtClean="0"/>
              <a:t> since they did not have any major </a:t>
            </a:r>
            <a:r>
              <a:rPr lang="en-US" sz="1800" dirty="0" smtClean="0"/>
              <a:t>defects and IDPs </a:t>
            </a:r>
            <a:r>
              <a:rPr lang="en-US" sz="1800" dirty="0" smtClean="0"/>
              <a:t>seemed to be generally satisfied with the work of construction companies. </a:t>
            </a:r>
            <a:endParaRPr lang="ru-RU" sz="1800" dirty="0" smtClean="0"/>
          </a:p>
          <a:p>
            <a:pPr>
              <a:buNone/>
            </a:pPr>
            <a:endParaRPr lang="ka-GE" sz="1800" dirty="0" smtClean="0"/>
          </a:p>
          <a:p>
            <a:r>
              <a:rPr lang="en-US" sz="1800" b="1" dirty="0" smtClean="0"/>
              <a:t>Nine buildings were of acceptable conditions</a:t>
            </a:r>
            <a:r>
              <a:rPr lang="en-US" sz="1800" dirty="0" smtClean="0"/>
              <a:t> but had a number of obvious defects (e.g., cracked walls and ceilings, dampness and mould, unfixed electricity cables). </a:t>
            </a:r>
            <a:endParaRPr lang="ru-RU" sz="1800" dirty="0" smtClean="0"/>
          </a:p>
          <a:p>
            <a:pPr>
              <a:buNone/>
            </a:pPr>
            <a:endParaRPr lang="ka-GE" sz="1800" dirty="0" smtClean="0"/>
          </a:p>
          <a:p>
            <a:r>
              <a:rPr lang="en-US" sz="1800" b="1" dirty="0" smtClean="0"/>
              <a:t>Eight buildings were of rather bad conditions</a:t>
            </a:r>
            <a:r>
              <a:rPr lang="en-US" sz="1800" dirty="0" smtClean="0"/>
              <a:t> and had major renovation problems (e.g., severe dampness and mould, unfixed drainage and sewage infrastructure, low quality of building materials and actual repair works, and limited or no water supply). </a:t>
            </a:r>
            <a:endParaRPr lang="ru-RU" sz="1800" dirty="0" smtClean="0"/>
          </a:p>
          <a:p>
            <a:endParaRPr lang="ru-RU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effectLst/>
              </a:rPr>
              <a:t>Categorization of Collective Centers</a:t>
            </a:r>
            <a:endParaRPr lang="ru-RU" sz="3200" dirty="0">
              <a:effectLst/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Serious </a:t>
            </a:r>
            <a:r>
              <a:rPr lang="en-US" sz="2400" b="1" dirty="0" smtClean="0"/>
              <a:t>dampness and </a:t>
            </a:r>
            <a:r>
              <a:rPr lang="en-US" sz="2400" b="1" dirty="0" smtClean="0"/>
              <a:t>mould</a:t>
            </a:r>
          </a:p>
          <a:p>
            <a:pPr marL="514350" indent="-514350">
              <a:buFont typeface="+mj-lt"/>
              <a:buAutoNum type="arabicPeriod"/>
            </a:pPr>
            <a:endParaRPr lang="ka-GE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Low quality of buildings materials and repair works</a:t>
            </a:r>
            <a:endParaRPr lang="ka-GE" sz="2400" b="1" dirty="0" smtClean="0"/>
          </a:p>
          <a:p>
            <a:pPr marL="514350" indent="-514350">
              <a:buFont typeface="+mj-lt"/>
              <a:buAutoNum type="arabicPeriod"/>
            </a:pPr>
            <a:endParaRPr lang="ka-GE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Problems with the supply of tap water and the management of waste</a:t>
            </a:r>
            <a:endParaRPr lang="ka-GE" sz="2400" b="1" dirty="0" smtClean="0"/>
          </a:p>
          <a:p>
            <a:pPr marL="514350" indent="-514350">
              <a:buFont typeface="+mj-lt"/>
              <a:buAutoNum type="arabicPeriod"/>
            </a:pPr>
            <a:endParaRPr lang="ka-GE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Failure to fix renovation defects</a:t>
            </a:r>
            <a:endParaRPr lang="ka-GE" sz="2400" b="1" dirty="0" smtClean="0"/>
          </a:p>
          <a:p>
            <a:pPr marL="514350" indent="-514350">
              <a:buFont typeface="+mj-lt"/>
              <a:buAutoNum type="arabicPeriod"/>
            </a:pPr>
            <a:endParaRPr lang="ka-GE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Delayed privatization process</a:t>
            </a:r>
            <a:endParaRPr lang="ru-RU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838200" y="152400"/>
            <a:ext cx="746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/>
              <a:t>Five Main Categories </a:t>
            </a:r>
            <a:r>
              <a:rPr lang="en-US" sz="3200" dirty="0" smtClean="0"/>
              <a:t>of </a:t>
            </a:r>
            <a:endParaRPr lang="en-US" sz="3200" dirty="0" smtClean="0"/>
          </a:p>
          <a:p>
            <a:pPr algn="ctr"/>
            <a:r>
              <a:rPr lang="en-US" sz="3200" dirty="0" smtClean="0"/>
              <a:t>Problems Identified</a:t>
            </a:r>
            <a:endParaRPr lang="ru-RU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SC_00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2285999"/>
            <a:ext cx="4156166" cy="3291840"/>
          </a:xfrm>
        </p:spPr>
      </p:pic>
      <p:pic>
        <p:nvPicPr>
          <p:cNvPr id="12" name="Picture 11" descr="Picture 0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1" y="2286000"/>
            <a:ext cx="4191000" cy="32918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1001" y="914400"/>
            <a:ext cx="4114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Flat in the Marine Academy </a:t>
            </a:r>
            <a:r>
              <a:rPr lang="en-US" b="1" dirty="0" smtClean="0"/>
              <a:t>L</a:t>
            </a:r>
            <a:r>
              <a:rPr lang="en-US" b="1" dirty="0" smtClean="0"/>
              <a:t>ocated </a:t>
            </a:r>
            <a:r>
              <a:rPr lang="en-US" b="1" dirty="0" smtClean="0"/>
              <a:t>on </a:t>
            </a:r>
            <a:r>
              <a:rPr lang="en-US" b="1" dirty="0" err="1" smtClean="0"/>
              <a:t>Khinikadze</a:t>
            </a:r>
            <a:r>
              <a:rPr lang="en-US" b="1" dirty="0" smtClean="0"/>
              <a:t> Street # 4 in Batumi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724401" y="8382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Flat in the Former Cooperative College </a:t>
            </a:r>
            <a:r>
              <a:rPr lang="en-US" b="1" dirty="0" smtClean="0"/>
              <a:t>in Kutaisi (located on </a:t>
            </a:r>
            <a:r>
              <a:rPr lang="en-US" b="1" dirty="0" err="1" smtClean="0"/>
              <a:t>Nikea</a:t>
            </a:r>
            <a:r>
              <a:rPr lang="en-US" b="1" dirty="0" smtClean="0"/>
              <a:t> Street # 12);</a:t>
            </a:r>
            <a:endParaRPr lang="ru-RU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Picture 3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209800"/>
            <a:ext cx="4234543" cy="3291840"/>
          </a:xfrm>
        </p:spPr>
      </p:pic>
      <p:sp>
        <p:nvSpPr>
          <p:cNvPr id="6" name="TextBox 5"/>
          <p:cNvSpPr txBox="1"/>
          <p:nvPr/>
        </p:nvSpPr>
        <p:spPr>
          <a:xfrm>
            <a:off x="304800" y="9906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Flat in the Former Boarding </a:t>
            </a:r>
          </a:p>
          <a:p>
            <a:pPr algn="ctr"/>
            <a:r>
              <a:rPr lang="en-US" b="1" dirty="0" smtClean="0"/>
              <a:t>S</a:t>
            </a:r>
            <a:r>
              <a:rPr lang="en-US" b="1" dirty="0" smtClean="0"/>
              <a:t>chool </a:t>
            </a:r>
            <a:r>
              <a:rPr lang="en-US" b="1" dirty="0" smtClean="0"/>
              <a:t>in </a:t>
            </a:r>
            <a:r>
              <a:rPr lang="en-US" b="1" dirty="0" err="1" smtClean="0"/>
              <a:t>Akhalsopeli</a:t>
            </a:r>
            <a:endParaRPr lang="ru-RU" b="1" dirty="0"/>
          </a:p>
        </p:txBody>
      </p:sp>
      <p:pic>
        <p:nvPicPr>
          <p:cNvPr id="7" name="Picture 6" descr="Picture 3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209800"/>
            <a:ext cx="4267199" cy="3291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6800" y="9906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Flat in the House # </a:t>
            </a:r>
            <a:r>
              <a:rPr lang="en-US" b="1" dirty="0" smtClean="0"/>
              <a:t>2 in </a:t>
            </a:r>
            <a:endParaRPr lang="en-US" b="1" dirty="0" smtClean="0"/>
          </a:p>
          <a:p>
            <a:pPr algn="ctr"/>
            <a:r>
              <a:rPr lang="en-US" b="1" dirty="0" err="1" smtClean="0"/>
              <a:t>Bandza</a:t>
            </a:r>
            <a:r>
              <a:rPr lang="en-US" b="1" dirty="0" smtClean="0"/>
              <a:t> Village</a:t>
            </a:r>
            <a:endParaRPr lang="ru-RU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SC060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209800"/>
            <a:ext cx="4310743" cy="3291840"/>
          </a:xfrm>
        </p:spPr>
      </p:pic>
      <p:sp>
        <p:nvSpPr>
          <p:cNvPr id="8" name="TextBox 7"/>
          <p:cNvSpPr txBox="1"/>
          <p:nvPr/>
        </p:nvSpPr>
        <p:spPr>
          <a:xfrm>
            <a:off x="381001" y="990600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Hallway in the Former Vocational School Building </a:t>
            </a:r>
            <a:r>
              <a:rPr lang="en-US" b="1" dirty="0" smtClean="0"/>
              <a:t>#4 in </a:t>
            </a:r>
            <a:r>
              <a:rPr lang="en-US" b="1" dirty="0" err="1" smtClean="0"/>
              <a:t>Nojikhevi</a:t>
            </a:r>
            <a:r>
              <a:rPr lang="en-US" b="1" dirty="0" smtClean="0"/>
              <a:t> </a:t>
            </a:r>
            <a:r>
              <a:rPr lang="en-US" b="1" dirty="0" smtClean="0"/>
              <a:t>Village</a:t>
            </a:r>
            <a:endParaRPr lang="ru-RU" b="1" dirty="0"/>
          </a:p>
        </p:txBody>
      </p:sp>
      <p:pic>
        <p:nvPicPr>
          <p:cNvPr id="9" name="Picture 8" descr="DSC059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209800"/>
            <a:ext cx="4191000" cy="32918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0" y="9906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Hallway in the Former School Building </a:t>
            </a:r>
            <a:r>
              <a:rPr lang="en-US" b="1" dirty="0" smtClean="0"/>
              <a:t>in </a:t>
            </a:r>
            <a:r>
              <a:rPr lang="en-US" b="1" dirty="0" err="1" smtClean="0"/>
              <a:t>Senaki</a:t>
            </a:r>
            <a:r>
              <a:rPr lang="en-US" b="1" dirty="0" smtClean="0"/>
              <a:t> (located on </a:t>
            </a:r>
            <a:r>
              <a:rPr lang="en-US" b="1" dirty="0" err="1" smtClean="0"/>
              <a:t>Rustaveli</a:t>
            </a:r>
            <a:r>
              <a:rPr lang="en-US" b="1" dirty="0" smtClean="0"/>
              <a:t> Street # 112);</a:t>
            </a:r>
            <a:endParaRPr lang="ru-RU" b="1" dirty="0">
              <a:latin typeface="Sylfae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85800"/>
            <a:ext cx="3581400" cy="1143000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Basement of the House </a:t>
            </a:r>
            <a:r>
              <a:rPr lang="en-US" sz="1800" b="1" dirty="0" smtClean="0"/>
              <a:t># 210 in the </a:t>
            </a:r>
            <a:r>
              <a:rPr lang="en-US" sz="1800" b="1" dirty="0" err="1" smtClean="0"/>
              <a:t>Senaki</a:t>
            </a:r>
            <a:r>
              <a:rPr lang="en-US" sz="1800" b="1" dirty="0" smtClean="0"/>
              <a:t> Military Settlement</a:t>
            </a:r>
            <a:endParaRPr lang="ru-RU" sz="1800" b="1" dirty="0"/>
          </a:p>
        </p:txBody>
      </p:sp>
      <p:pic>
        <p:nvPicPr>
          <p:cNvPr id="4" name="Content Placeholder 3" descr="DSC0597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2133600"/>
            <a:ext cx="4145280" cy="3108960"/>
          </a:xfrm>
        </p:spPr>
      </p:pic>
      <p:pic>
        <p:nvPicPr>
          <p:cNvPr id="5" name="Picture 4" descr="DSC060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133600"/>
            <a:ext cx="4191000" cy="3108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9144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Basement of the School </a:t>
            </a:r>
            <a:r>
              <a:rPr lang="en-US" b="1" dirty="0" smtClean="0"/>
              <a:t># 3 in </a:t>
            </a:r>
            <a:r>
              <a:rPr lang="en-US" b="1" dirty="0" err="1" smtClean="0"/>
              <a:t>Chkhorotsku</a:t>
            </a:r>
            <a:r>
              <a:rPr lang="en-US" b="1" dirty="0" smtClean="0"/>
              <a:t> </a:t>
            </a:r>
            <a:r>
              <a:rPr lang="en-US" b="1" dirty="0" smtClean="0"/>
              <a:t>Town</a:t>
            </a:r>
            <a:endParaRPr lang="ru-RU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0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057400"/>
            <a:ext cx="4262623" cy="3048000"/>
          </a:xfrm>
        </p:spPr>
      </p:pic>
      <p:pic>
        <p:nvPicPr>
          <p:cNvPr id="5" name="Picture 4" descr="Picture 38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057400"/>
            <a:ext cx="4114800" cy="30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990600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Outdoor of the Former Drug Abuse Dispensary </a:t>
            </a:r>
            <a:r>
              <a:rPr lang="en-US" b="1" dirty="0" smtClean="0"/>
              <a:t>in Batumi </a:t>
            </a:r>
            <a:r>
              <a:rPr lang="en-US" b="1" dirty="0" smtClean="0"/>
              <a:t>(</a:t>
            </a:r>
            <a:r>
              <a:rPr lang="en-US" b="1" dirty="0" smtClean="0"/>
              <a:t>located on </a:t>
            </a:r>
            <a:r>
              <a:rPr lang="en-US" b="1" dirty="0" err="1" smtClean="0"/>
              <a:t>Khakhuli</a:t>
            </a:r>
            <a:r>
              <a:rPr lang="en-US" b="1" dirty="0" smtClean="0"/>
              <a:t> </a:t>
            </a:r>
            <a:r>
              <a:rPr lang="en-US" b="1" dirty="0" smtClean="0"/>
              <a:t>Street # 5)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00600" y="9906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Outdoor of the Vocational School </a:t>
            </a:r>
            <a:r>
              <a:rPr lang="en-US" b="1" dirty="0" smtClean="0"/>
              <a:t>B</a:t>
            </a:r>
            <a:r>
              <a:rPr lang="en-US" b="1" dirty="0" smtClean="0"/>
              <a:t>uilding </a:t>
            </a:r>
            <a:r>
              <a:rPr lang="en-US" b="1" dirty="0" smtClean="0"/>
              <a:t># </a:t>
            </a:r>
            <a:r>
              <a:rPr lang="en-US" b="1" dirty="0" smtClean="0"/>
              <a:t>1 </a:t>
            </a:r>
            <a:r>
              <a:rPr lang="en-US" b="1" dirty="0" smtClean="0"/>
              <a:t>in </a:t>
            </a:r>
            <a:r>
              <a:rPr lang="en-US" b="1" dirty="0" err="1" smtClean="0"/>
              <a:t>Ingiri</a:t>
            </a:r>
            <a:r>
              <a:rPr lang="en-US" b="1" dirty="0" smtClean="0"/>
              <a:t> </a:t>
            </a:r>
            <a:r>
              <a:rPr lang="en-US" b="1" dirty="0" smtClean="0"/>
              <a:t>Village</a:t>
            </a:r>
            <a:endParaRPr lang="ru-RU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7"/>
            <a:ext cx="8305800" cy="4525963"/>
          </a:xfrm>
        </p:spPr>
        <p:txBody>
          <a:bodyPr>
            <a:noAutofit/>
          </a:bodyPr>
          <a:lstStyle/>
          <a:p>
            <a:pPr lvl="0" fontAlgn="base"/>
            <a:r>
              <a:rPr lang="en-US" sz="2000" b="1" dirty="0" smtClean="0"/>
              <a:t>S</a:t>
            </a:r>
            <a:r>
              <a:rPr lang="en-US" sz="2000" b="1" dirty="0" smtClean="0"/>
              <a:t>election </a:t>
            </a:r>
            <a:r>
              <a:rPr lang="en-US" sz="2000" b="1" dirty="0" smtClean="0"/>
              <a:t>and structural assessment of existing buildings for rehabilitation should be better coordinated.</a:t>
            </a:r>
            <a:endParaRPr lang="ru-RU" sz="2000" b="1" dirty="0" smtClean="0"/>
          </a:p>
          <a:p>
            <a:pPr>
              <a:buNone/>
            </a:pPr>
            <a:endParaRPr lang="ka-GE" sz="2000" b="1" dirty="0" smtClean="0"/>
          </a:p>
          <a:p>
            <a:pPr lvl="0" fontAlgn="base"/>
            <a:r>
              <a:rPr lang="en-US" sz="2000" b="1" dirty="0" smtClean="0"/>
              <a:t>R</a:t>
            </a:r>
            <a:r>
              <a:rPr lang="en-US" sz="2000" b="1" dirty="0" smtClean="0"/>
              <a:t>epair </a:t>
            </a:r>
            <a:r>
              <a:rPr lang="en-US" sz="2000" b="1" dirty="0" smtClean="0"/>
              <a:t>works need to be tailor-made to the particular needs and conditions of each building concerned.</a:t>
            </a:r>
            <a:endParaRPr lang="ru-RU" sz="2000" b="1" dirty="0" smtClean="0"/>
          </a:p>
          <a:p>
            <a:pPr lvl="0"/>
            <a:endParaRPr lang="ka-GE" sz="2000" b="1" dirty="0" smtClean="0"/>
          </a:p>
          <a:p>
            <a:pPr lvl="0" fontAlgn="base"/>
            <a:r>
              <a:rPr lang="en-US" sz="2000" b="1" dirty="0" smtClean="0"/>
              <a:t>Defects </a:t>
            </a:r>
            <a:r>
              <a:rPr lang="en-US" sz="2000" b="1" dirty="0" smtClean="0"/>
              <a:t>documentation and supervision mechanism should be improved.</a:t>
            </a:r>
            <a:endParaRPr lang="ru-RU" sz="2000" b="1" dirty="0" smtClean="0"/>
          </a:p>
          <a:p>
            <a:pPr lvl="0">
              <a:buNone/>
            </a:pPr>
            <a:endParaRPr lang="ka-GE" sz="2000" b="1" dirty="0" smtClean="0"/>
          </a:p>
          <a:p>
            <a:pPr lvl="0" fontAlgn="base"/>
            <a:r>
              <a:rPr lang="en-US" sz="2000" b="1" dirty="0" smtClean="0"/>
              <a:t>New redress </a:t>
            </a:r>
            <a:r>
              <a:rPr lang="en-US" sz="2000" b="1" dirty="0" smtClean="0"/>
              <a:t>mechanism for IDPs’ complaints about the quality of renovation to their housing should be well-explained to IDPs. </a:t>
            </a:r>
            <a:endParaRPr lang="ru-RU" sz="2000" b="1" dirty="0" smtClean="0"/>
          </a:p>
          <a:p>
            <a:pPr lvl="0"/>
            <a:endParaRPr lang="ka-GE" sz="2000" b="1" dirty="0" smtClean="0"/>
          </a:p>
          <a:p>
            <a:pPr lvl="0"/>
            <a:endParaRPr lang="ru-RU" sz="2000" b="1" dirty="0" smtClean="0"/>
          </a:p>
          <a:p>
            <a:endParaRPr lang="ru-RU" sz="20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algn="ctr"/>
            <a:r>
              <a:rPr lang="en-US" dirty="0" smtClean="0">
                <a:effectLst/>
              </a:rPr>
              <a:t>Recommendations</a:t>
            </a:r>
            <a:endParaRPr lang="ru-RU" dirty="0">
              <a:effectLst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en-US" sz="2000" b="1" dirty="0" smtClean="0"/>
              <a:t>Delivery of municipal services to </a:t>
            </a:r>
            <a:r>
              <a:rPr lang="en-US" sz="2000" b="1" dirty="0" smtClean="0"/>
              <a:t>IDPs </a:t>
            </a:r>
            <a:r>
              <a:rPr lang="en-US" sz="2000" b="1" dirty="0" smtClean="0"/>
              <a:t>should be improved to </a:t>
            </a:r>
            <a:r>
              <a:rPr lang="en-US" sz="2000" b="1" dirty="0" smtClean="0"/>
              <a:t>solve the water, gas and waste management problems in the renovated collective centers.</a:t>
            </a:r>
            <a:endParaRPr lang="ru-RU" sz="2000" b="1" dirty="0" smtClean="0"/>
          </a:p>
          <a:p>
            <a:pPr>
              <a:buNone/>
            </a:pPr>
            <a:endParaRPr lang="ka-GE" sz="2000" b="1" dirty="0" smtClean="0"/>
          </a:p>
          <a:p>
            <a:pPr lvl="0" fontAlgn="base"/>
            <a:r>
              <a:rPr lang="en-US" sz="2000" b="1" dirty="0" smtClean="0"/>
              <a:t>Specific timeline should be set for the self-privatization of each collective center and this process should be finalized by the end of </a:t>
            </a:r>
            <a:r>
              <a:rPr lang="en-US" sz="2000" b="1" dirty="0" smtClean="0"/>
              <a:t>2011. </a:t>
            </a:r>
            <a:endParaRPr lang="ru-RU" sz="2000" b="1" dirty="0" smtClean="0"/>
          </a:p>
          <a:p>
            <a:endParaRPr lang="ru-RU" sz="20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Recommendations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382000" cy="4525963"/>
          </a:xfrm>
        </p:spPr>
        <p:txBody>
          <a:bodyPr>
            <a:normAutofit/>
          </a:bodyPr>
          <a:lstStyle/>
          <a:p>
            <a:r>
              <a:rPr lang="en-US" b="1" dirty="0" smtClean="0"/>
              <a:t>Main donor of the projects for rehabilitation </a:t>
            </a:r>
          </a:p>
          <a:p>
            <a:pPr>
              <a:buNone/>
            </a:pPr>
            <a:r>
              <a:rPr lang="en-US" b="1" dirty="0" smtClean="0"/>
              <a:t>  of collective centers</a:t>
            </a:r>
            <a:r>
              <a:rPr lang="ka-GE" b="1" dirty="0" smtClean="0"/>
              <a:t>:</a:t>
            </a:r>
            <a:endParaRPr lang="ka-GE" b="1" dirty="0" smtClean="0"/>
          </a:p>
          <a:p>
            <a:pPr>
              <a:buNone/>
            </a:pPr>
            <a:r>
              <a:rPr lang="ka-GE" i="1" dirty="0" smtClean="0"/>
              <a:t>	</a:t>
            </a:r>
            <a:r>
              <a:rPr lang="en-US" i="1" dirty="0" smtClean="0"/>
              <a:t>European Union</a:t>
            </a:r>
          </a:p>
          <a:p>
            <a:pPr>
              <a:buNone/>
            </a:pPr>
            <a:endParaRPr lang="ka-GE" i="1" dirty="0" smtClean="0"/>
          </a:p>
          <a:p>
            <a:r>
              <a:rPr lang="en-US" b="1" dirty="0" smtClean="0"/>
              <a:t>Supervising agency of implemented projects:</a:t>
            </a:r>
            <a:endParaRPr lang="ka-GE" b="1" dirty="0" smtClean="0"/>
          </a:p>
          <a:p>
            <a:pPr>
              <a:buNone/>
            </a:pPr>
            <a:r>
              <a:rPr lang="ka-GE" i="1" dirty="0" smtClean="0"/>
              <a:t>	</a:t>
            </a:r>
            <a:r>
              <a:rPr lang="en-US" i="1" dirty="0" smtClean="0"/>
              <a:t>Municipal Development Fund of Georgia</a:t>
            </a:r>
          </a:p>
          <a:p>
            <a:pPr>
              <a:buNone/>
            </a:pPr>
            <a:endParaRPr lang="ka-GE" i="1" dirty="0" smtClean="0"/>
          </a:p>
          <a:p>
            <a:r>
              <a:rPr lang="en-US" b="1" dirty="0" smtClean="0"/>
              <a:t>Total costs of implemented projects</a:t>
            </a:r>
            <a:r>
              <a:rPr lang="ka-GE" b="1" dirty="0" smtClean="0"/>
              <a:t>:</a:t>
            </a:r>
            <a:endParaRPr lang="ka-GE" b="1" dirty="0" smtClean="0"/>
          </a:p>
          <a:p>
            <a:pPr>
              <a:buNone/>
            </a:pPr>
            <a:r>
              <a:rPr lang="ka-GE" i="1" dirty="0" smtClean="0"/>
              <a:t>	</a:t>
            </a:r>
            <a:r>
              <a:rPr lang="en-US" i="1" dirty="0" smtClean="0"/>
              <a:t>GEL </a:t>
            </a:r>
            <a:r>
              <a:rPr lang="ka-GE" i="1" dirty="0" smtClean="0"/>
              <a:t>91 </a:t>
            </a:r>
            <a:r>
              <a:rPr lang="en-US" i="1" dirty="0" smtClean="0"/>
              <a:t>million</a:t>
            </a:r>
            <a:endParaRPr lang="ka-GE" i="1" dirty="0" smtClean="0"/>
          </a:p>
          <a:p>
            <a:endParaRPr lang="ru-RU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effectLst/>
              </a:rPr>
              <a:t>Background Information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914400"/>
            <a:ext cx="8458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In total, 273 buildings/7,241 apartment units have been renovated in different regions of Georgia for the “first wave” of IDPs. </a:t>
            </a:r>
            <a:endParaRPr lang="ka-GE" sz="2000" b="1" dirty="0" smtClean="0"/>
          </a:p>
          <a:p>
            <a:endParaRPr lang="ru-RU" sz="2000" i="1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b="1" dirty="0" smtClean="0">
                <a:effectLst/>
              </a:rPr>
              <a:t>Background Information</a:t>
            </a:r>
            <a:endParaRPr lang="ru-RU" b="1" dirty="0"/>
          </a:p>
        </p:txBody>
      </p:sp>
      <p:pic>
        <p:nvPicPr>
          <p:cNvPr id="2" name="Chart 1"/>
          <p:cNvPicPr>
            <a:picLocks noChangeArrowheads="1"/>
          </p:cNvPicPr>
          <p:nvPr/>
        </p:nvPicPr>
        <p:blipFill>
          <a:blip r:embed="rId2"/>
          <a:srcRect b="-69"/>
          <a:stretch>
            <a:fillRect/>
          </a:stretch>
        </p:blipFill>
        <p:spPr bwMode="auto">
          <a:xfrm>
            <a:off x="381000" y="1676400"/>
            <a:ext cx="8458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/>
              </a:rPr>
              <a:t>Background Information</a:t>
            </a:r>
            <a:endParaRPr lang="ru-RU" b="1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04800" y="838200"/>
            <a:ext cx="821269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Arial" pitchFamily="34" charset="0"/>
                <a:cs typeface="Arial" pitchFamily="34" charset="0"/>
              </a:rPr>
              <a:t>The majority of repair works, by cost, was completed by three companies –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Arial" pitchFamily="34" charset="0"/>
                <a:cs typeface="Arial" pitchFamily="34" charset="0"/>
              </a:rPr>
              <a:t>Ltd Block Georgia, Ltd New Energy and Ltd Mshenebeli-80.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16387" name="Chart 2"/>
          <p:cNvPicPr>
            <a:picLocks noChangeArrowheads="1"/>
          </p:cNvPicPr>
          <p:nvPr/>
        </p:nvPicPr>
        <p:blipFill>
          <a:blip r:embed="rId2"/>
          <a:srcRect b="-69"/>
          <a:stretch>
            <a:fillRect/>
          </a:stretch>
        </p:blipFill>
        <p:spPr bwMode="auto">
          <a:xfrm>
            <a:off x="381000" y="1600200"/>
            <a:ext cx="8382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/>
              </a:rPr>
              <a:t>Background Information</a:t>
            </a:r>
            <a:endParaRPr lang="ru-RU" b="1" dirty="0"/>
          </a:p>
        </p:txBody>
      </p:sp>
      <p:sp>
        <p:nvSpPr>
          <p:cNvPr id="8" name="Rectangle 7"/>
          <p:cNvSpPr/>
          <p:nvPr/>
        </p:nvSpPr>
        <p:spPr>
          <a:xfrm>
            <a:off x="381000" y="914400"/>
            <a:ext cx="693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Additional </a:t>
            </a:r>
            <a:r>
              <a:rPr lang="en-US" sz="2000" b="1" dirty="0" smtClean="0"/>
              <a:t>rehabilitation projects differed a lot by region.</a:t>
            </a:r>
            <a:endParaRPr lang="ru-RU" sz="2000" b="1" dirty="0"/>
          </a:p>
        </p:txBody>
      </p:sp>
      <p:pic>
        <p:nvPicPr>
          <p:cNvPr id="15361" name="Chart 4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8458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/>
              </a:rPr>
              <a:t>Background Information</a:t>
            </a:r>
            <a:endParaRPr lang="ru-RU" b="1" dirty="0"/>
          </a:p>
        </p:txBody>
      </p:sp>
      <p:sp>
        <p:nvSpPr>
          <p:cNvPr id="8" name="Rectangle 7"/>
          <p:cNvSpPr/>
          <p:nvPr/>
        </p:nvSpPr>
        <p:spPr>
          <a:xfrm>
            <a:off x="381000" y="6858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JSC </a:t>
            </a:r>
            <a:r>
              <a:rPr lang="en-US" b="1" dirty="0" err="1" smtClean="0"/>
              <a:t>Sakhidromsheni</a:t>
            </a:r>
            <a:r>
              <a:rPr lang="en-US" b="1" dirty="0" smtClean="0"/>
              <a:t>, which was in charge of fixing water supply and sewage systems, has managed most of the funds (GEL 2.8 million</a:t>
            </a:r>
            <a:r>
              <a:rPr lang="en-US" b="1" dirty="0" smtClean="0"/>
              <a:t>) for additional rehabilitation projects</a:t>
            </a:r>
            <a:endParaRPr lang="ru-RU" b="1" dirty="0"/>
          </a:p>
        </p:txBody>
      </p:sp>
      <p:pic>
        <p:nvPicPr>
          <p:cNvPr id="14337" name="Chart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8382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914400"/>
            <a:ext cx="8305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Total costs of all rehabilitation projects by type of renovation</a:t>
            </a:r>
            <a:endParaRPr lang="ru-RU" sz="2000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/>
              </a:rPr>
              <a:t>Background Information</a:t>
            </a:r>
            <a:endParaRPr lang="ru-RU" b="1" dirty="0"/>
          </a:p>
        </p:txBody>
      </p:sp>
      <p:pic>
        <p:nvPicPr>
          <p:cNvPr id="13313" name="Chart 1"/>
          <p:cNvPicPr>
            <a:picLocks noChangeArrowheads="1"/>
          </p:cNvPicPr>
          <p:nvPr/>
        </p:nvPicPr>
        <p:blipFill>
          <a:blip r:embed="rId2"/>
          <a:srcRect b="-69"/>
          <a:stretch>
            <a:fillRect/>
          </a:stretch>
        </p:blipFill>
        <p:spPr bwMode="auto">
          <a:xfrm>
            <a:off x="381000" y="1447800"/>
            <a:ext cx="8458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51656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C</a:t>
            </a:r>
            <a:r>
              <a:rPr lang="en-US" sz="2400" b="1" dirty="0" smtClean="0"/>
              <a:t>oncerns about the low quality of renovation of collective centers</a:t>
            </a:r>
            <a:r>
              <a:rPr lang="en-US" sz="2400" dirty="0" smtClean="0"/>
              <a:t> were </a:t>
            </a:r>
            <a:r>
              <a:rPr lang="en-US" sz="2400" dirty="0" smtClean="0"/>
              <a:t>particularly acute in western Georgia, where MDF implemented approximately 80 percent of all its housing rehabilitation projects for IDPs.</a:t>
            </a:r>
            <a:endParaRPr lang="ru-RU" sz="2400" dirty="0" smtClean="0"/>
          </a:p>
          <a:p>
            <a:endParaRPr lang="ka-GE" sz="2400" dirty="0" smtClean="0"/>
          </a:p>
          <a:p>
            <a:r>
              <a:rPr lang="en-US" sz="2400" b="1" dirty="0" smtClean="0"/>
              <a:t>Main objective of the report:</a:t>
            </a:r>
            <a:endParaRPr lang="ka-GE" sz="2400" dirty="0" smtClean="0"/>
          </a:p>
          <a:p>
            <a:pPr>
              <a:buNone/>
            </a:pPr>
            <a:r>
              <a:rPr lang="ka-GE" sz="2400" dirty="0" smtClean="0"/>
              <a:t>	</a:t>
            </a:r>
            <a:r>
              <a:rPr lang="en-US" sz="2400" dirty="0" smtClean="0"/>
              <a:t>A</a:t>
            </a:r>
            <a:r>
              <a:rPr lang="en-US" sz="2400" dirty="0" smtClean="0"/>
              <a:t>ssess </a:t>
            </a:r>
            <a:r>
              <a:rPr lang="en-US" sz="2400" dirty="0" smtClean="0"/>
              <a:t>the quality of renovation of old collective centers in western Georgia and to grasp IDPs’ general attitudes and opinions about the renovations. </a:t>
            </a:r>
            <a:endParaRPr lang="ka-GE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362200" y="457200"/>
            <a:ext cx="4698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Research Methodology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87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MDF </a:t>
            </a:r>
            <a:r>
              <a:rPr lang="en-US" sz="2800" dirty="0" smtClean="0"/>
              <a:t>has overseen the renovation of 215 buildings with 5,218 apartment </a:t>
            </a:r>
            <a:r>
              <a:rPr lang="en-US" sz="2800" dirty="0" smtClean="0"/>
              <a:t>units in </a:t>
            </a:r>
            <a:r>
              <a:rPr lang="en-US" sz="2800" dirty="0" smtClean="0"/>
              <a:t>western </a:t>
            </a:r>
            <a:r>
              <a:rPr lang="en-US" sz="2800" dirty="0" smtClean="0"/>
              <a:t>Georgia.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sz="2800" dirty="0" smtClean="0"/>
              <a:t>Of </a:t>
            </a:r>
            <a:r>
              <a:rPr lang="en-US" sz="2800" dirty="0" smtClean="0"/>
              <a:t>these, TI Georgia’s </a:t>
            </a:r>
            <a:r>
              <a:rPr lang="en-US" sz="2800" dirty="0" smtClean="0"/>
              <a:t>research team </a:t>
            </a:r>
            <a:r>
              <a:rPr lang="en-US" sz="2800" dirty="0" smtClean="0"/>
              <a:t>visited 22 buildings (12 in </a:t>
            </a:r>
            <a:r>
              <a:rPr lang="en-US" sz="2800" dirty="0" err="1" smtClean="0"/>
              <a:t>Samegrelo</a:t>
            </a:r>
            <a:r>
              <a:rPr lang="en-US" sz="2800" dirty="0" smtClean="0"/>
              <a:t>, 5 in </a:t>
            </a:r>
            <a:r>
              <a:rPr lang="en-US" sz="2800" dirty="0" err="1" smtClean="0"/>
              <a:t>Imereti</a:t>
            </a:r>
            <a:r>
              <a:rPr lang="en-US" sz="2800" dirty="0" smtClean="0"/>
              <a:t> and 5 in </a:t>
            </a:r>
            <a:r>
              <a:rPr lang="en-US" sz="2800" dirty="0" err="1" smtClean="0"/>
              <a:t>Adjara</a:t>
            </a:r>
            <a:r>
              <a:rPr lang="en-US" sz="2800" dirty="0" smtClean="0"/>
              <a:t>) and conducted interviews with approximately 90 households in total – approximately four interviews per site visited. </a:t>
            </a:r>
            <a:endParaRPr lang="ru-RU" sz="2800" dirty="0" smtClean="0"/>
          </a:p>
          <a:p>
            <a:pPr>
              <a:buNone/>
            </a:pPr>
            <a:endParaRPr lang="ka-GE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362200" y="457200"/>
            <a:ext cx="4698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Research Methodology</a:t>
            </a:r>
            <a:endParaRPr lang="ru-RU" sz="32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820</TotalTime>
  <Words>646</Words>
  <Application>Microsoft Office PowerPoint</Application>
  <PresentationFormat>On-screen Show (4:3)</PresentationFormat>
  <Paragraphs>80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Concourse</vt:lpstr>
      <vt:lpstr>1_Office Theme</vt:lpstr>
      <vt:lpstr>The Renovation of Collective Centers for Georgia’s Internally Displaced Persons</vt:lpstr>
      <vt:lpstr>Background Information</vt:lpstr>
      <vt:lpstr>Background Information</vt:lpstr>
      <vt:lpstr>Background Information</vt:lpstr>
      <vt:lpstr>Background Information</vt:lpstr>
      <vt:lpstr>Background Information</vt:lpstr>
      <vt:lpstr>Background Information</vt:lpstr>
      <vt:lpstr>Slide 8</vt:lpstr>
      <vt:lpstr>Slide 9</vt:lpstr>
      <vt:lpstr>Categorization of Collective Centers</vt:lpstr>
      <vt:lpstr>Slide 11</vt:lpstr>
      <vt:lpstr>Slide 12</vt:lpstr>
      <vt:lpstr>Slide 13</vt:lpstr>
      <vt:lpstr>Slide 14</vt:lpstr>
      <vt:lpstr>Basement of the House # 210 in the Senaki Military Settlement</vt:lpstr>
      <vt:lpstr>Slide 16</vt:lpstr>
      <vt:lpstr>Recommendations</vt:lpstr>
      <vt:lpstr>Recommendations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</dc:creator>
  <cp:lastModifiedBy>N</cp:lastModifiedBy>
  <cp:revision>311</cp:revision>
  <dcterms:created xsi:type="dcterms:W3CDTF">2011-07-04T06:24:05Z</dcterms:created>
  <dcterms:modified xsi:type="dcterms:W3CDTF">2011-09-22T11:25:11Z</dcterms:modified>
</cp:coreProperties>
</file>