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8" r:id="rId2"/>
  </p:sldMasterIdLst>
  <p:sldIdLst>
    <p:sldId id="256" r:id="rId3"/>
    <p:sldId id="273" r:id="rId4"/>
    <p:sldId id="258" r:id="rId5"/>
    <p:sldId id="259" r:id="rId6"/>
    <p:sldId id="275" r:id="rId7"/>
    <p:sldId id="276" r:id="rId8"/>
    <p:sldId id="262" r:id="rId9"/>
    <p:sldId id="260" r:id="rId10"/>
    <p:sldId id="261" r:id="rId11"/>
    <p:sldId id="263" r:id="rId12"/>
    <p:sldId id="257" r:id="rId13"/>
    <p:sldId id="269" r:id="rId14"/>
    <p:sldId id="270" r:id="rId15"/>
    <p:sldId id="271" r:id="rId16"/>
    <p:sldId id="264" r:id="rId17"/>
    <p:sldId id="265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8FC2F-1EF5-4F72-BF22-A0D1150245C5}" type="datetimeFigureOut">
              <a:rPr lang="ru-RU" smtClean="0"/>
              <a:pPr/>
              <a:t>22.09.2011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2C7DE-96E3-4D1D-AD4D-44FB6B501C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209800"/>
            <a:ext cx="6934200" cy="1981200"/>
          </a:xfrm>
        </p:spPr>
        <p:txBody>
          <a:bodyPr>
            <a:noAutofit/>
          </a:bodyPr>
          <a:lstStyle/>
          <a:p>
            <a:pPr algn="ctr"/>
            <a:r>
              <a:rPr lang="ka-GE" sz="36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დევნილთა კოლექტიური ცენტრების რეაბილიტაცია საქართველოში</a:t>
            </a:r>
            <a:endParaRPr lang="ru-RU" sz="3600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19800" y="5257800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ლაშა გოგიძე  - მკვლევარი/ანალიტიკოსი</a:t>
            </a:r>
          </a:p>
          <a:p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2011 წლის  23 სექტემბერი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ka-GE" b="1" i="1" dirty="0" smtClean="0">
                <a:solidFill>
                  <a:schemeClr val="accent1">
                    <a:lumMod val="50000"/>
                  </a:schemeClr>
                </a:solidFill>
              </a:rPr>
              <a:t>თბილისი</a:t>
            </a:r>
          </a:p>
          <a:p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TI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74320"/>
            <a:ext cx="1086308" cy="1097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47800" y="457200"/>
            <a:ext cx="4649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Transparency International Georgia</a:t>
            </a:r>
          </a:p>
          <a:p>
            <a:r>
              <a:rPr lang="ka-GE" sz="1600" b="1" dirty="0" smtClean="0">
                <a:solidFill>
                  <a:schemeClr val="accent1">
                    <a:lumMod val="50000"/>
                  </a:schemeClr>
                </a:solidFill>
              </a:rPr>
              <a:t>საერთაშორისო გამჭვირვალობა - საქართველო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10" descr="901OSGF-logo-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029200"/>
            <a:ext cx="4190032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4525963"/>
          </a:xfrm>
        </p:spPr>
        <p:txBody>
          <a:bodyPr>
            <a:noAutofit/>
          </a:bodyPr>
          <a:lstStyle/>
          <a:p>
            <a:r>
              <a:rPr lang="ka-GE" sz="1800" dirty="0" smtClean="0"/>
              <a:t>საერთაშორისო გამჭვირვალობა - საქართველოს მკვლევართა გუნდმა </a:t>
            </a:r>
            <a:r>
              <a:rPr lang="ka-GE" sz="1800" b="1" dirty="0" smtClean="0"/>
              <a:t>სულ 22 კოლექტიური ცენტრი მოინახულა:</a:t>
            </a:r>
            <a:endParaRPr lang="ka-GE" sz="1800" dirty="0" smtClean="0"/>
          </a:p>
          <a:p>
            <a:pPr>
              <a:buNone/>
            </a:pPr>
            <a:endParaRPr lang="ka-GE" sz="1800" dirty="0" smtClean="0"/>
          </a:p>
          <a:p>
            <a:r>
              <a:rPr lang="ka-GE" sz="1800" b="1" dirty="0" smtClean="0"/>
              <a:t>აქედან 5 შენობა კარგად გამოიყურებოდა. </a:t>
            </a:r>
            <a:r>
              <a:rPr lang="ka-GE" sz="1800" dirty="0" smtClean="0"/>
              <a:t>მათ</a:t>
            </a:r>
            <a:r>
              <a:rPr lang="ka-GE" sz="1800" b="1" dirty="0" smtClean="0"/>
              <a:t> </a:t>
            </a:r>
            <a:r>
              <a:rPr lang="ka-GE" sz="1800" dirty="0" smtClean="0"/>
              <a:t>არ აღენიშნებოდა რაიმე სერიოზული დეფექტი და დევნილები ძირითადად კმაყოფილნი ჩანდნენ შესრულებული სარემონტო სამუშაოებით.</a:t>
            </a:r>
          </a:p>
          <a:p>
            <a:pPr>
              <a:buNone/>
            </a:pPr>
            <a:endParaRPr lang="ka-GE" sz="1800" dirty="0" smtClean="0"/>
          </a:p>
          <a:p>
            <a:r>
              <a:rPr lang="ka-GE" sz="1800" b="1" dirty="0" smtClean="0"/>
              <a:t>9 შენობის მდგომარეობა მისაღები იყო</a:t>
            </a:r>
            <a:r>
              <a:rPr lang="ka-GE" sz="1800" dirty="0" smtClean="0"/>
              <a:t>, თუმცა მათ აღენიშნებოდა რამდენიმე მნიშვნელოვანი დეფექტი (მაგ: ბზარები ჭერსა და კედლებზე, ნესტი, ობი და ზოგ შემთხვევაში შეუკეთებელი ელექტროგაყვანილობა)</a:t>
            </a:r>
          </a:p>
          <a:p>
            <a:pPr>
              <a:buNone/>
            </a:pPr>
            <a:endParaRPr lang="ka-GE" sz="1800" dirty="0" smtClean="0"/>
          </a:p>
          <a:p>
            <a:r>
              <a:rPr lang="ka-GE" sz="1800" b="1" dirty="0" smtClean="0"/>
              <a:t>8 შენობა საკმაოდ ცუდად გამოიყურებოდა.</a:t>
            </a:r>
            <a:r>
              <a:rPr lang="ka-GE" sz="1800" dirty="0" smtClean="0"/>
              <a:t> მათში აღინიშნებოდა შემდეგი სახის პრობლემები: სერიოზული ნესტი და ობი, შეუკეთებელი დრენაჟისა და კანალიზაციის სისტემები, სამშენებლო მასალისა და სამუშაოების შესრულების არასათანადო ხარისხი, შეზღუდული წყლის მომარაგება. </a:t>
            </a:r>
          </a:p>
          <a:p>
            <a:endParaRPr lang="ru-RU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ka-GE" sz="3200" dirty="0" smtClean="0">
                <a:effectLst/>
              </a:rPr>
              <a:t>კოლექტიური ცენტრების კლასიფიკაცია</a:t>
            </a:r>
            <a:endParaRPr lang="ru-RU" sz="3200" dirty="0">
              <a:effectLst/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ka-GE" sz="2400" b="1" dirty="0" smtClean="0"/>
              <a:t>ნესტისა და ობის სერიოზული პრობლება</a:t>
            </a:r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ka-GE" sz="2400" b="1" dirty="0" smtClean="0"/>
              <a:t>გამოყენებული სამშენებლო მასალისა და სარემონტო სამუშაოების შესრულების არასათანადო ხარისხი</a:t>
            </a:r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ka-GE" sz="2400" b="1" dirty="0" smtClean="0"/>
              <a:t>წყლის მომარაგებისა და ნაგვის გატანის პრობლემა</a:t>
            </a:r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ka-GE" sz="2400" b="1" dirty="0" smtClean="0"/>
              <a:t>რემონტის დეფექტების არაეფექტური შეკეთება</a:t>
            </a:r>
          </a:p>
          <a:p>
            <a:pPr marL="514350" indent="-514350">
              <a:buFont typeface="+mj-lt"/>
              <a:buAutoNum type="arabicPeriod"/>
            </a:pPr>
            <a:endParaRPr lang="ka-GE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ka-GE" sz="2400" b="1" dirty="0" smtClean="0"/>
              <a:t>გაჭიანურებული პრივატიზაციის პროცესი</a:t>
            </a:r>
            <a:endParaRPr lang="ru-RU" sz="24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ka-GE" sz="3200" b="1" dirty="0" smtClean="0">
                <a:effectLst/>
              </a:rPr>
              <a:t>აღმოჩენილი პრობლემების </a:t>
            </a:r>
            <a:r>
              <a:rPr lang="en-US" sz="3200" b="1" dirty="0" smtClean="0">
                <a:effectLst/>
              </a:rPr>
              <a:t/>
            </a:r>
            <a:br>
              <a:rPr lang="en-US" sz="3200" b="1" dirty="0" smtClean="0">
                <a:effectLst/>
              </a:rPr>
            </a:br>
            <a:r>
              <a:rPr lang="ka-GE" sz="3200" b="1" dirty="0" smtClean="0">
                <a:effectLst/>
              </a:rPr>
              <a:t>5 ძირითადი კატეგორია</a:t>
            </a:r>
            <a:endParaRPr lang="ru-RU" sz="3200" b="1" dirty="0">
              <a:effectLst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SC_00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285999"/>
            <a:ext cx="4156166" cy="3291840"/>
          </a:xfrm>
        </p:spPr>
      </p:pic>
      <p:pic>
        <p:nvPicPr>
          <p:cNvPr id="12" name="Picture 11" descr="Picture 0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1" y="2286000"/>
            <a:ext cx="4191000" cy="32918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1001" y="914400"/>
            <a:ext cx="4114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ქ. ბათუმში ხინიკაძის ქუჩა # 4-ში მდებარე საზღვაო აკადემიის შენობის ერთ-ერთი ბინა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724401" y="838200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ქ. ქუთაისში ნიკეას ქ. # 12-ში მდებარე კოოპერატიული ტექნიკუმის საერთო საცხოვრებლის ერთ-ერთი ბინა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Picture 3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209800"/>
            <a:ext cx="4234543" cy="3291840"/>
          </a:xfrm>
        </p:spPr>
      </p:pic>
      <p:sp>
        <p:nvSpPr>
          <p:cNvPr id="6" name="TextBox 5"/>
          <p:cNvSpPr txBox="1"/>
          <p:nvPr/>
        </p:nvSpPr>
        <p:spPr>
          <a:xfrm>
            <a:off x="304800" y="990600"/>
            <a:ext cx="426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სოფელ ახალსოფელში მდებარე სკოლა ინტერნატის საძილე კორპუსის </a:t>
            </a:r>
          </a:p>
          <a:p>
            <a:pPr algn="ctr"/>
            <a:r>
              <a:rPr lang="ka-GE" b="1" dirty="0" smtClean="0"/>
              <a:t>ერთ-ერთი ბინა</a:t>
            </a:r>
            <a:endParaRPr lang="ru-RU" b="1" dirty="0"/>
          </a:p>
        </p:txBody>
      </p:sp>
      <p:pic>
        <p:nvPicPr>
          <p:cNvPr id="7" name="Picture 6" descr="Picture 3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209800"/>
            <a:ext cx="4267199" cy="3291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6800" y="9906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სოფელ ბანძაში მდებარე #2-ე სახლის ერთ-ერთი ბინა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SC06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209800"/>
            <a:ext cx="4310743" cy="3291840"/>
          </a:xfrm>
        </p:spPr>
      </p:pic>
      <p:sp>
        <p:nvSpPr>
          <p:cNvPr id="8" name="TextBox 7"/>
          <p:cNvSpPr txBox="1"/>
          <p:nvPr/>
        </p:nvSpPr>
        <p:spPr>
          <a:xfrm>
            <a:off x="381001" y="9906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სოფელ ნოჯიხევში მდებარე # 4-ე პროფ.სასწავლებლის</a:t>
            </a:r>
          </a:p>
          <a:p>
            <a:pPr algn="ctr"/>
            <a:r>
              <a:rPr lang="ka-GE" b="1" dirty="0" smtClean="0"/>
              <a:t>კორპუსის შენობის დერეფანი</a:t>
            </a:r>
            <a:endParaRPr lang="ru-RU" b="1" dirty="0"/>
          </a:p>
        </p:txBody>
      </p:sp>
      <p:pic>
        <p:nvPicPr>
          <p:cNvPr id="9" name="Picture 8" descr="DSC059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209800"/>
            <a:ext cx="4191000" cy="32918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0" y="990600"/>
            <a:ext cx="411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>
                <a:latin typeface="Sylfaen" pitchFamily="18" charset="0"/>
              </a:rPr>
              <a:t>ქ. სენაკში რუსთაველის ქ. # 112-ში მდებარე # 1 სკოლის ყოფილი შენობის შესასვლელი დერეფანი</a:t>
            </a:r>
            <a:endParaRPr lang="ru-RU" b="1" dirty="0">
              <a:latin typeface="Sylfae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685800"/>
            <a:ext cx="3200400" cy="1143000"/>
          </a:xfrm>
        </p:spPr>
        <p:txBody>
          <a:bodyPr>
            <a:normAutofit/>
          </a:bodyPr>
          <a:lstStyle/>
          <a:p>
            <a:r>
              <a:rPr lang="ka-GE" sz="1800" b="1" dirty="0" smtClean="0"/>
              <a:t>სენაკის სამხედრო დასახლებაში მდებარე </a:t>
            </a:r>
            <a:br>
              <a:rPr lang="ka-GE" sz="1800" b="1" dirty="0" smtClean="0"/>
            </a:br>
            <a:r>
              <a:rPr lang="ka-GE" sz="1800" b="1" dirty="0" smtClean="0"/>
              <a:t># 210-ე კორპუსის სარდაფი</a:t>
            </a:r>
            <a:endParaRPr lang="ru-RU" sz="1800" b="1" dirty="0"/>
          </a:p>
        </p:txBody>
      </p:sp>
      <p:pic>
        <p:nvPicPr>
          <p:cNvPr id="4" name="Content Placeholder 3" descr="DSC0597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133600"/>
            <a:ext cx="4145280" cy="3108960"/>
          </a:xfrm>
        </p:spPr>
      </p:pic>
      <p:pic>
        <p:nvPicPr>
          <p:cNvPr id="5" name="Picture 4" descr="DSC060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133600"/>
            <a:ext cx="4191000" cy="3108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762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ქ. ჩხოროწყუში მდებარე </a:t>
            </a:r>
          </a:p>
          <a:p>
            <a:pPr algn="ctr"/>
            <a:r>
              <a:rPr lang="ka-GE" b="1" dirty="0" smtClean="0"/>
              <a:t># 3-ე საჯარო სკოლის შენობის სარდაფი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_00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057400"/>
            <a:ext cx="4262623" cy="3048000"/>
          </a:xfrm>
        </p:spPr>
      </p:pic>
      <p:pic>
        <p:nvPicPr>
          <p:cNvPr id="5" name="Picture 4" descr="Picture 38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057400"/>
            <a:ext cx="411480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9144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ქ. ბათუმში ხახულის ქუჩა # 5-ში </a:t>
            </a:r>
          </a:p>
          <a:p>
            <a:pPr algn="ctr"/>
            <a:r>
              <a:rPr lang="ka-GE" b="1" dirty="0" smtClean="0"/>
              <a:t>მდებარე ყოფილი ნარკოლოგიური ცენტრის ეზო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48200" y="9144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სოფელ ინგირში მდებარე </a:t>
            </a:r>
          </a:p>
          <a:p>
            <a:pPr algn="ctr"/>
            <a:r>
              <a:rPr lang="ka-GE" b="1" dirty="0" smtClean="0"/>
              <a:t>პროფესიული სასწავლებლის # 1 კორპუსის ეზო</a:t>
            </a:r>
            <a:endParaRPr lang="ru-RU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05800" cy="4525963"/>
          </a:xfrm>
        </p:spPr>
        <p:txBody>
          <a:bodyPr>
            <a:noAutofit/>
          </a:bodyPr>
          <a:lstStyle/>
          <a:p>
            <a:r>
              <a:rPr lang="ka-GE" sz="2400" b="1" dirty="0" smtClean="0"/>
              <a:t>არსებული შენობების სარეაბილიტაციოდ შერჩევისა და სტრუქტურული შეფასების პროცესის უკეთ კოორდინირება.</a:t>
            </a:r>
          </a:p>
          <a:p>
            <a:pPr>
              <a:buNone/>
            </a:pPr>
            <a:endParaRPr lang="ka-GE" sz="2400" b="1" dirty="0" smtClean="0"/>
          </a:p>
          <a:p>
            <a:pPr lvl="0"/>
            <a:r>
              <a:rPr lang="ka-GE" sz="2400" b="1" dirty="0" smtClean="0"/>
              <a:t>სარემონტო სამუშაოების მორგება თითოეული შენობის საჭიროებებსა და პირობებზე.</a:t>
            </a:r>
          </a:p>
          <a:p>
            <a:pPr lvl="0"/>
            <a:endParaRPr lang="ka-GE" sz="2400" b="1" dirty="0" smtClean="0"/>
          </a:p>
          <a:p>
            <a:pPr lvl="0"/>
            <a:r>
              <a:rPr lang="ka-GE" sz="2400" b="1" dirty="0" smtClean="0"/>
              <a:t>დეფექტების დაფიქსირებისა და ზედამხედველობის მექანიზმის გაუმჯობესება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 lvl="0">
              <a:buNone/>
            </a:pPr>
            <a:endParaRPr lang="ka-GE" sz="2400" b="1" dirty="0" smtClean="0"/>
          </a:p>
          <a:p>
            <a:pPr lvl="0"/>
            <a:r>
              <a:rPr lang="ka-GE" sz="2400" b="1" dirty="0" smtClean="0"/>
              <a:t>დევნილების საჩივრების საფუძველზე დეფექტების გამოსწორების ახალი მექანიზმის ნათლად ახსნა დევნილებისათვის.</a:t>
            </a:r>
          </a:p>
          <a:p>
            <a:pPr lvl="0"/>
            <a:endParaRPr lang="ka-GE" sz="2400" b="1" dirty="0" smtClean="0"/>
          </a:p>
          <a:p>
            <a:pPr lvl="0"/>
            <a:endParaRPr lang="ru-RU" sz="2400" b="1" dirty="0" smtClean="0"/>
          </a:p>
          <a:p>
            <a:endParaRPr lang="ru-RU" sz="2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ka-GE" dirty="0" smtClean="0">
                <a:effectLst/>
              </a:rPr>
              <a:t>რეკომენდაციები</a:t>
            </a:r>
            <a:endParaRPr lang="ru-RU" dirty="0">
              <a:effectLst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2400" b="1" dirty="0" smtClean="0"/>
              <a:t>დევნილთათვის მუნიციპალური სერვისების </a:t>
            </a:r>
            <a:r>
              <a:rPr lang="en-US" sz="2400" b="1" dirty="0" smtClean="0"/>
              <a:t>(</a:t>
            </a:r>
            <a:r>
              <a:rPr lang="ka-GE" sz="2400" b="1" dirty="0" smtClean="0"/>
              <a:t>წყალი და ბუნებრივი აირი, ნარჩენების გატანა) მიწოდების გაუმჯობესება</a:t>
            </a:r>
            <a:r>
              <a:rPr lang="en-US" sz="2400" b="1" dirty="0" smtClean="0"/>
              <a:t>.</a:t>
            </a:r>
            <a:endParaRPr lang="ka-GE" sz="2400" b="1" dirty="0" smtClean="0"/>
          </a:p>
          <a:p>
            <a:pPr>
              <a:buNone/>
            </a:pPr>
            <a:endParaRPr lang="ka-GE" sz="2400" b="1" dirty="0" smtClean="0"/>
          </a:p>
          <a:p>
            <a:pPr lvl="0"/>
            <a:r>
              <a:rPr lang="ka-GE" sz="2400" b="1" dirty="0" smtClean="0"/>
              <a:t>თითოეული საპრივატიზაციო კოლექტიური ცენტრისათვის დევნილებისთვის საკუთრებაში გადაცემის კონკრეტული თარიღის დადგენა და პრივატიზაციის პროცესის 2011 წლის ბოლომდე დასრულება.</a:t>
            </a:r>
            <a:endParaRPr lang="ru-RU" sz="2400" b="1" dirty="0" smtClean="0"/>
          </a:p>
          <a:p>
            <a:endParaRPr lang="ru-RU" sz="2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algn="ctr"/>
            <a:r>
              <a:rPr lang="ka-GE" dirty="0" smtClean="0"/>
              <a:t>რეკომენდაციები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1328"/>
            <a:ext cx="8382000" cy="4525963"/>
          </a:xfrm>
        </p:spPr>
        <p:txBody>
          <a:bodyPr>
            <a:normAutofit fontScale="92500" lnSpcReduction="20000"/>
          </a:bodyPr>
          <a:lstStyle/>
          <a:p>
            <a:r>
              <a:rPr lang="ka-GE" b="1" dirty="0" smtClean="0"/>
              <a:t>კოლექტიური ცენტრების რეაბილიტაციის პროექტების ძირითადი დონორი:</a:t>
            </a:r>
          </a:p>
          <a:p>
            <a:pPr>
              <a:buNone/>
            </a:pPr>
            <a:r>
              <a:rPr lang="ka-GE" i="1" dirty="0" smtClean="0"/>
              <a:t>	</a:t>
            </a:r>
            <a:r>
              <a:rPr lang="ka-GE" i="1" dirty="0" smtClean="0"/>
              <a:t>ევროკავშირი</a:t>
            </a:r>
            <a:endParaRPr lang="en-US" i="1" dirty="0" smtClean="0"/>
          </a:p>
          <a:p>
            <a:pPr>
              <a:buNone/>
            </a:pPr>
            <a:endParaRPr lang="ka-GE" i="1" dirty="0" smtClean="0"/>
          </a:p>
          <a:p>
            <a:r>
              <a:rPr lang="ka-GE" b="1" dirty="0" smtClean="0"/>
              <a:t>განხორციელებული პროექტების 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b="1" dirty="0" smtClean="0"/>
              <a:t>  </a:t>
            </a:r>
            <a:r>
              <a:rPr lang="ka-GE" b="1" dirty="0" smtClean="0"/>
              <a:t>ზედამხედველობის </a:t>
            </a:r>
            <a:r>
              <a:rPr lang="ka-GE" b="1" dirty="0" smtClean="0"/>
              <a:t>ორგანო:</a:t>
            </a:r>
          </a:p>
          <a:p>
            <a:pPr>
              <a:buNone/>
            </a:pPr>
            <a:r>
              <a:rPr lang="ka-GE" i="1" dirty="0" smtClean="0"/>
              <a:t>	ს.ს.ი.პ. „საქართველოს მუნიციპალური განვითარების ფონდი</a:t>
            </a:r>
            <a:r>
              <a:rPr lang="ka-GE" i="1" dirty="0" smtClean="0"/>
              <a:t>“</a:t>
            </a:r>
            <a:endParaRPr lang="en-US" i="1" dirty="0" smtClean="0"/>
          </a:p>
          <a:p>
            <a:pPr>
              <a:buNone/>
            </a:pPr>
            <a:endParaRPr lang="ka-GE" i="1" dirty="0" smtClean="0"/>
          </a:p>
          <a:p>
            <a:r>
              <a:rPr lang="ka-GE" b="1" dirty="0" smtClean="0"/>
              <a:t>განხორციელებული პროექტების მთლიანი ღირებულება:</a:t>
            </a:r>
          </a:p>
          <a:p>
            <a:pPr>
              <a:buNone/>
            </a:pPr>
            <a:r>
              <a:rPr lang="ka-GE" i="1" dirty="0" smtClean="0"/>
              <a:t>	91 მილიონი ლარი</a:t>
            </a:r>
          </a:p>
          <a:p>
            <a:endParaRPr lang="ru-RU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>
                <a:effectLst/>
              </a:rPr>
              <a:t>ზოგადი</a:t>
            </a:r>
            <a:r>
              <a:rPr lang="ka-GE" b="1" dirty="0" smtClean="0"/>
              <a:t> ინფორმაცია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813137"/>
            <a:ext cx="853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000" b="1" dirty="0" smtClean="0"/>
              <a:t>სულ 273 შენობა/7,241 ბინა გარემონტდა საქართველოს სხვადასხვა </a:t>
            </a:r>
            <a:r>
              <a:rPr lang="ka-GE" sz="2000" b="1" dirty="0" smtClean="0"/>
              <a:t>რეგიონებში </a:t>
            </a:r>
            <a:r>
              <a:rPr lang="ka-GE" sz="2000" b="1" dirty="0" smtClean="0"/>
              <a:t>პირველი ტალღის დევნილებისათვის. </a:t>
            </a:r>
          </a:p>
          <a:p>
            <a:endParaRPr lang="ru-RU" sz="20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667000" y="253425"/>
            <a:ext cx="4152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a-GE" sz="3200" b="1" dirty="0" smtClean="0">
                <a:cs typeface="Lucida Sans Unicode" pitchFamily="34" charset="0"/>
              </a:rPr>
              <a:t>ზოგადი ინფორმაცია</a:t>
            </a:r>
            <a:endParaRPr lang="ru-RU" sz="3200" b="1" dirty="0">
              <a:latin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1026" name="Chart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8458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05901" y="304800"/>
            <a:ext cx="4152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3200" b="1" dirty="0" smtClean="0"/>
              <a:t>ზოგადი ინფორმაცია</a:t>
            </a:r>
            <a:endParaRPr lang="ru-RU" sz="3200" b="1" dirty="0"/>
          </a:p>
        </p:txBody>
      </p:sp>
      <p:pic>
        <p:nvPicPr>
          <p:cNvPr id="2050" name="Chart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828800"/>
            <a:ext cx="8382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838200"/>
            <a:ext cx="838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2000" b="1" dirty="0" smtClean="0"/>
              <a:t>სარემონტო სამუშაოების უდიდესი ნაწილი (ღირებულების მიხედვით) სამმა კომპანიამ – შ.პ.ს. „ბლოკ ჯორჯიამ“, შ.პ.ს. „ნიუ ენერჯიმ“ და შ.პ.ს. „მშენებელი–80“–მა განახორციელა.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ka-GE" sz="3200" b="1" dirty="0" smtClean="0"/>
              <a:t>ზოგადი ინფორმაცია</a:t>
            </a:r>
            <a:endParaRPr lang="ru-RU" sz="3200" b="1" dirty="0"/>
          </a:p>
        </p:txBody>
      </p:sp>
      <p:pic>
        <p:nvPicPr>
          <p:cNvPr id="3074" name="Chart 8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8458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816114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000" b="1" dirty="0" smtClean="0"/>
              <a:t>დამატებითი სარეაბილიტაციო პროექტები სხვადასხვა რეგიონში განსხვავებული სამუშაოების ჩატარებას ითვალისწინებდა. 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533400"/>
          </a:xfrm>
        </p:spPr>
        <p:txBody>
          <a:bodyPr>
            <a:noAutofit/>
          </a:bodyPr>
          <a:lstStyle/>
          <a:p>
            <a:r>
              <a:rPr lang="ka-GE" sz="3200" b="1" dirty="0" smtClean="0"/>
              <a:t>ზოგადი ინფორმაცია</a:t>
            </a:r>
            <a:endParaRPr lang="ru-RU" sz="3200" b="1" dirty="0"/>
          </a:p>
        </p:txBody>
      </p:sp>
      <p:pic>
        <p:nvPicPr>
          <p:cNvPr id="4098" name="Chart 6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4000"/>
            <a:ext cx="8305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609600"/>
            <a:ext cx="838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b="1" dirty="0" smtClean="0"/>
              <a:t>დამატებითი პროექტების სახსრების უმეტეს ნაწილს (2.8 მილიონი ლარი) ს.ს. „საქჰიდრომშენი“ განაგებდა, რომელიც წყალმომარაგებისა და საკანალიზაციო სისტემების შეკეთებას ხელმძღვანელობდა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5901" y="177225"/>
            <a:ext cx="4152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3200" b="1" dirty="0" smtClean="0"/>
              <a:t>ზოგადი ინფორმაცია</a:t>
            </a:r>
            <a:endParaRPr lang="ru-RU" sz="3200" b="1" dirty="0"/>
          </a:p>
        </p:txBody>
      </p:sp>
      <p:pic>
        <p:nvPicPr>
          <p:cNvPr id="5122" name="Chart 1"/>
          <p:cNvPicPr>
            <a:picLocks noChangeArrowheads="1"/>
          </p:cNvPicPr>
          <p:nvPr/>
        </p:nvPicPr>
        <p:blipFill>
          <a:blip r:embed="rId2"/>
          <a:srcRect b="-35"/>
          <a:stretch>
            <a:fillRect/>
          </a:stretch>
        </p:blipFill>
        <p:spPr bwMode="auto">
          <a:xfrm>
            <a:off x="381000" y="1676400"/>
            <a:ext cx="8382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57200" y="838200"/>
            <a:ext cx="830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2000" b="1" dirty="0" smtClean="0"/>
              <a:t>სარეაბილიტაციო პროექტების მთლიანი ღირებულება სარემონტო სამუშაოების ტიპის მიხედვით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516563"/>
          </a:xfrm>
        </p:spPr>
        <p:txBody>
          <a:bodyPr>
            <a:normAutofit/>
          </a:bodyPr>
          <a:lstStyle/>
          <a:p>
            <a:r>
              <a:rPr lang="ka-GE" sz="2400" b="1" dirty="0" smtClean="0"/>
              <a:t>ცნობები დევნილთა კოლექტიური ცენტრების რემონტის დაბალ ხარისხზე</a:t>
            </a:r>
            <a:r>
              <a:rPr lang="ka-GE" sz="2400" dirty="0" smtClean="0"/>
              <a:t>, განსაკუთრებით დასავლეთ საქართველოში, სადაც „საქართველოს მუნიციპალური განვითარების ფონდმა“ თავისი სარეაბილიტაციო პროექტების დაახლოებით 80 პროცენტი განახორციელა.</a:t>
            </a:r>
          </a:p>
          <a:p>
            <a:endParaRPr lang="ka-GE" sz="2400" dirty="0" smtClean="0"/>
          </a:p>
          <a:p>
            <a:r>
              <a:rPr lang="ka-GE" sz="2400" b="1" dirty="0" smtClean="0"/>
              <a:t>კვლევის მთავარი მიზანი:</a:t>
            </a:r>
            <a:r>
              <a:rPr lang="ka-GE" sz="2400" dirty="0" smtClean="0"/>
              <a:t> </a:t>
            </a:r>
          </a:p>
          <a:p>
            <a:pPr>
              <a:buNone/>
            </a:pPr>
            <a:r>
              <a:rPr lang="ka-GE" sz="2400" dirty="0" smtClean="0"/>
              <a:t>	დასავლეთ საქართველოში არსებული კოლექტიური ცენტრების რემონტის ხარისხის ადგილზე შეფასება და რემონტის ხარისხის შესახებ დევნილთა განწყობისა და შეხედულებების გაანალიზება.</a:t>
            </a:r>
            <a:endParaRPr lang="ka-GE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61631" y="457200"/>
            <a:ext cx="4296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 smtClean="0"/>
              <a:t>კვლევის მეთოდოლოგია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87963"/>
          </a:xfrm>
        </p:spPr>
        <p:txBody>
          <a:bodyPr>
            <a:normAutofit/>
          </a:bodyPr>
          <a:lstStyle/>
          <a:p>
            <a:r>
              <a:rPr lang="ka-GE" sz="2800" dirty="0" smtClean="0"/>
              <a:t>დასავლეთ საქართველოში მუნიციპალური განვითარების ფონდმა სულ 215 შენობა/5,218 ბინა გაარემონტა. </a:t>
            </a:r>
          </a:p>
          <a:p>
            <a:pPr>
              <a:buNone/>
            </a:pPr>
            <a:endParaRPr lang="ka-GE" sz="2800" dirty="0" smtClean="0"/>
          </a:p>
          <a:p>
            <a:r>
              <a:rPr lang="ka-GE" sz="2800" dirty="0" smtClean="0"/>
              <a:t>აქედან საერთაშორისო გამჭვირვალობა - საქართველოს მკვლევართა გუნდმა 22 შენობა მოინახულა (5 აჭარაში, 5 იმერეთსა და 12 სამეგრელოში) და დაახლოებით 90 დევნილ ოჯახს გაესაუბრა (თითო ობიექტზე დაახლოებით 4 ინტერვიუ).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561631" y="457200"/>
            <a:ext cx="4296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sz="2800" b="1" dirty="0" smtClean="0"/>
              <a:t>კვლევის მეთოდოლოგია</a:t>
            </a:r>
            <a:endParaRPr lang="ru-RU" sz="28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</TotalTime>
  <Words>513</Words>
  <Application>Microsoft Office PowerPoint</Application>
  <PresentationFormat>On-screen Show (4:3)</PresentationFormat>
  <Paragraphs>81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Concourse</vt:lpstr>
      <vt:lpstr>1_Office Theme</vt:lpstr>
      <vt:lpstr>დევნილთა კოლექტიური ცენტრების რეაბილიტაცია საქართველოში</vt:lpstr>
      <vt:lpstr>ზოგადი ინფორმაცია</vt:lpstr>
      <vt:lpstr>Slide 3</vt:lpstr>
      <vt:lpstr>Slide 4</vt:lpstr>
      <vt:lpstr>ზოგადი ინფორმაცია</vt:lpstr>
      <vt:lpstr>ზოგადი ინფორმაცია</vt:lpstr>
      <vt:lpstr>Slide 7</vt:lpstr>
      <vt:lpstr>Slide 8</vt:lpstr>
      <vt:lpstr>Slide 9</vt:lpstr>
      <vt:lpstr>კოლექტიური ცენტრების კლასიფიკაცია</vt:lpstr>
      <vt:lpstr>აღმოჩენილი პრობლემების  5 ძირითადი კატეგორია</vt:lpstr>
      <vt:lpstr>Slide 12</vt:lpstr>
      <vt:lpstr>Slide 13</vt:lpstr>
      <vt:lpstr>Slide 14</vt:lpstr>
      <vt:lpstr>სენაკის სამხედრო დასახლებაში მდებარე  # 210-ე კორპუსის სარდაფი</vt:lpstr>
      <vt:lpstr>Slide 16</vt:lpstr>
      <vt:lpstr>რეკომენდაციები</vt:lpstr>
      <vt:lpstr>რეკომენდაციები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</dc:creator>
  <cp:lastModifiedBy>N</cp:lastModifiedBy>
  <cp:revision>251</cp:revision>
  <dcterms:created xsi:type="dcterms:W3CDTF">2011-07-04T06:24:05Z</dcterms:created>
  <dcterms:modified xsi:type="dcterms:W3CDTF">2011-09-22T11:29:51Z</dcterms:modified>
</cp:coreProperties>
</file>