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3"/>
  </p:notesMasterIdLst>
  <p:sldIdLst>
    <p:sldId id="275" r:id="rId2"/>
    <p:sldId id="273" r:id="rId3"/>
    <p:sldId id="274"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Lst>
  <p:sldSz cx="9144000" cy="6858000" type="screen4x3"/>
  <p:notesSz cx="6858000" cy="9144000"/>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4" autoAdjust="0"/>
    <p:restoredTop sz="94624" autoAdjust="0"/>
  </p:normalViewPr>
  <p:slideViewPr>
    <p:cSldViewPr>
      <p:cViewPr>
        <p:scale>
          <a:sx n="66" d="100"/>
          <a:sy n="66" d="100"/>
        </p:scale>
        <p:origin x="-1445" y="-4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_rels/chart2.xml.rels><?xml version="1.0" encoding="UTF-8" standalone="yes"?>
<Relationships xmlns="http://schemas.openxmlformats.org/package/2006/relationships"><Relationship Id="rId2" Type="http://schemas.openxmlformats.org/officeDocument/2006/relationships/package" Target="../embeddings/_____Microsoft_Office_Excel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ser>
          <c:idx val="0"/>
          <c:order val="0"/>
          <c:tx>
            <c:strRef>
              <c:f>Sheet1!$B$1</c:f>
              <c:strCache>
                <c:ptCount val="1"/>
                <c:pt idx="0">
                  <c:v>Series 1</c:v>
                </c:pt>
              </c:strCache>
            </c:strRef>
          </c:tx>
          <c:cat>
            <c:strRef>
              <c:f>Sheet1!$A$2:$A$13</c:f>
              <c:strCache>
                <c:ptCount val="12"/>
                <c:pt idx="0">
                  <c:v>პარლამენტი</c:v>
                </c:pt>
                <c:pt idx="1">
                  <c:v>აღმასრულებელი შტო</c:v>
                </c:pt>
                <c:pt idx="2">
                  <c:v>სასამართლო</c:v>
                </c:pt>
                <c:pt idx="3">
                  <c:v>საჯარო სამსახური</c:v>
                </c:pt>
                <c:pt idx="4">
                  <c:v>სამართალდამცავი უწყებები</c:v>
                </c:pt>
                <c:pt idx="5">
                  <c:v>საარჩევნო ადმინისტრაცია</c:v>
                </c:pt>
                <c:pt idx="6">
                  <c:v>სახალხო დამცველი</c:v>
                </c:pt>
                <c:pt idx="7">
                  <c:v>კონტროლის პალატა</c:v>
                </c:pt>
                <c:pt idx="8">
                  <c:v>პოლიტიკური პარტიები</c:v>
                </c:pt>
                <c:pt idx="9">
                  <c:v>სამოქალაქო საზოგადოება</c:v>
                </c:pt>
                <c:pt idx="10">
                  <c:v>მედია</c:v>
                </c:pt>
                <c:pt idx="11">
                  <c:v>ბიზნესი</c:v>
                </c:pt>
              </c:strCache>
            </c:strRef>
          </c:cat>
          <c:val>
            <c:numRef>
              <c:f>Sheet1!$B$2:$B$13</c:f>
              <c:numCache>
                <c:formatCode>General</c:formatCode>
                <c:ptCount val="12"/>
              </c:numCache>
            </c:numRef>
          </c:val>
        </c:ser>
        <c:ser>
          <c:idx val="1"/>
          <c:order val="1"/>
          <c:tx>
            <c:strRef>
              <c:f>Sheet1!$C$1</c:f>
              <c:strCache>
                <c:ptCount val="1"/>
                <c:pt idx="0">
                  <c:v>Series 2</c:v>
                </c:pt>
              </c:strCache>
            </c:strRef>
          </c:tx>
          <c:dLbls>
            <c:showVal val="1"/>
          </c:dLbls>
          <c:cat>
            <c:strRef>
              <c:f>Sheet1!$A$2:$A$13</c:f>
              <c:strCache>
                <c:ptCount val="12"/>
                <c:pt idx="0">
                  <c:v>პარლამენტი</c:v>
                </c:pt>
                <c:pt idx="1">
                  <c:v>აღმასრულებელი შტო</c:v>
                </c:pt>
                <c:pt idx="2">
                  <c:v>სასამართლო</c:v>
                </c:pt>
                <c:pt idx="3">
                  <c:v>საჯარო სამსახური</c:v>
                </c:pt>
                <c:pt idx="4">
                  <c:v>სამართალდამცავი უწყებები</c:v>
                </c:pt>
                <c:pt idx="5">
                  <c:v>საარჩევნო ადმინისტრაცია</c:v>
                </c:pt>
                <c:pt idx="6">
                  <c:v>სახალხო დამცველი</c:v>
                </c:pt>
                <c:pt idx="7">
                  <c:v>კონტროლის პალატა</c:v>
                </c:pt>
                <c:pt idx="8">
                  <c:v>პოლიტიკური პარტიები</c:v>
                </c:pt>
                <c:pt idx="9">
                  <c:v>სამოქალაქო საზოგადოება</c:v>
                </c:pt>
                <c:pt idx="10">
                  <c:v>მედია</c:v>
                </c:pt>
                <c:pt idx="11">
                  <c:v>ბიზნესი</c:v>
                </c:pt>
              </c:strCache>
            </c:strRef>
          </c:cat>
          <c:val>
            <c:numRef>
              <c:f>Sheet1!$C$2:$C$13</c:f>
              <c:numCache>
                <c:formatCode>General</c:formatCode>
                <c:ptCount val="12"/>
                <c:pt idx="0">
                  <c:v>54.2</c:v>
                </c:pt>
                <c:pt idx="1">
                  <c:v>69.400000000000006</c:v>
                </c:pt>
                <c:pt idx="2">
                  <c:v>43.8</c:v>
                </c:pt>
                <c:pt idx="3">
                  <c:v>50</c:v>
                </c:pt>
                <c:pt idx="4">
                  <c:v>68.099999999999994</c:v>
                </c:pt>
                <c:pt idx="5">
                  <c:v>47.2</c:v>
                </c:pt>
                <c:pt idx="6">
                  <c:v>63.9</c:v>
                </c:pt>
                <c:pt idx="7">
                  <c:v>62.8</c:v>
                </c:pt>
                <c:pt idx="8">
                  <c:v>47.9</c:v>
                </c:pt>
                <c:pt idx="9">
                  <c:v>40.300000000000004</c:v>
                </c:pt>
                <c:pt idx="10">
                  <c:v>45.8</c:v>
                </c:pt>
                <c:pt idx="11">
                  <c:v>50.7</c:v>
                </c:pt>
              </c:numCache>
            </c:numRef>
          </c:val>
        </c:ser>
        <c:ser>
          <c:idx val="2"/>
          <c:order val="2"/>
          <c:tx>
            <c:strRef>
              <c:f>Sheet1!$D$1</c:f>
              <c:strCache>
                <c:ptCount val="1"/>
                <c:pt idx="0">
                  <c:v>Series 3</c:v>
                </c:pt>
              </c:strCache>
            </c:strRef>
          </c:tx>
          <c:cat>
            <c:strRef>
              <c:f>Sheet1!$A$2:$A$13</c:f>
              <c:strCache>
                <c:ptCount val="12"/>
                <c:pt idx="0">
                  <c:v>პარლამენტი</c:v>
                </c:pt>
                <c:pt idx="1">
                  <c:v>აღმასრულებელი შტო</c:v>
                </c:pt>
                <c:pt idx="2">
                  <c:v>სასამართლო</c:v>
                </c:pt>
                <c:pt idx="3">
                  <c:v>საჯარო სამსახური</c:v>
                </c:pt>
                <c:pt idx="4">
                  <c:v>სამართალდამცავი უწყებები</c:v>
                </c:pt>
                <c:pt idx="5">
                  <c:v>საარჩევნო ადმინისტრაცია</c:v>
                </c:pt>
                <c:pt idx="6">
                  <c:v>სახალხო დამცველი</c:v>
                </c:pt>
                <c:pt idx="7">
                  <c:v>კონტროლის პალატა</c:v>
                </c:pt>
                <c:pt idx="8">
                  <c:v>პოლიტიკური პარტიები</c:v>
                </c:pt>
                <c:pt idx="9">
                  <c:v>სამოქალაქო საზოგადოება</c:v>
                </c:pt>
                <c:pt idx="10">
                  <c:v>მედია</c:v>
                </c:pt>
                <c:pt idx="11">
                  <c:v>ბიზნესი</c:v>
                </c:pt>
              </c:strCache>
            </c:strRef>
          </c:cat>
          <c:val>
            <c:numRef>
              <c:f>Sheet1!$D$2:$D$13</c:f>
              <c:numCache>
                <c:formatCode>General</c:formatCode>
                <c:ptCount val="12"/>
              </c:numCache>
            </c:numRef>
          </c:val>
        </c:ser>
        <c:gapWidth val="0"/>
        <c:axId val="267961472"/>
        <c:axId val="267963008"/>
      </c:barChart>
      <c:catAx>
        <c:axId val="267961472"/>
        <c:scaling>
          <c:orientation val="minMax"/>
        </c:scaling>
        <c:axPos val="b"/>
        <c:majorTickMark val="none"/>
        <c:tickLblPos val="nextTo"/>
        <c:crossAx val="267963008"/>
        <c:crosses val="autoZero"/>
        <c:auto val="1"/>
        <c:lblAlgn val="ctr"/>
        <c:lblOffset val="100"/>
      </c:catAx>
      <c:valAx>
        <c:axId val="267963008"/>
        <c:scaling>
          <c:orientation val="minMax"/>
          <c:max val="100"/>
          <c:min val="0"/>
        </c:scaling>
        <c:axPos val="l"/>
        <c:numFmt formatCode="General" sourceLinked="1"/>
        <c:tickLblPos val="nextTo"/>
        <c:crossAx val="267961472"/>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hart>
    <c:plotArea>
      <c:layout>
        <c:manualLayout>
          <c:layoutTarget val="inner"/>
          <c:xMode val="edge"/>
          <c:yMode val="edge"/>
          <c:x val="9.56347817633907E-2"/>
          <c:y val="3.4159980662929412E-2"/>
          <c:w val="0.90436521823660931"/>
          <c:h val="0.62356033401068467"/>
        </c:manualLayout>
      </c:layout>
      <c:barChart>
        <c:barDir val="col"/>
        <c:grouping val="clustered"/>
        <c:ser>
          <c:idx val="0"/>
          <c:order val="0"/>
          <c:tx>
            <c:strRef>
              <c:f>Sheet1!$B$1</c:f>
              <c:strCache>
                <c:ptCount val="1"/>
                <c:pt idx="0">
                  <c:v>კანონი</c:v>
                </c:pt>
              </c:strCache>
            </c:strRef>
          </c:tx>
          <c:dLbls>
            <c:dLbl>
              <c:idx val="2"/>
              <c:layout>
                <c:manualLayout>
                  <c:x val="1.3888888888888947E-2"/>
                  <c:y val="0"/>
                </c:manualLayout>
              </c:layout>
              <c:showVal val="1"/>
            </c:dLbl>
            <c:showVal val="1"/>
          </c:dLbls>
          <c:cat>
            <c:strRef>
              <c:f>Sheet1!$A$2:$A$13</c:f>
              <c:strCache>
                <c:ptCount val="12"/>
                <c:pt idx="0">
                  <c:v>საკანონმდებლო ორგანო</c:v>
                </c:pt>
                <c:pt idx="1">
                  <c:v>აღმასრულებელი შტო</c:v>
                </c:pt>
                <c:pt idx="2">
                  <c:v>სასამართლო</c:v>
                </c:pt>
                <c:pt idx="3">
                  <c:v>საჯარო სამსახური</c:v>
                </c:pt>
                <c:pt idx="4">
                  <c:v>სამართალდამცავი უწყებები</c:v>
                </c:pt>
                <c:pt idx="5">
                  <c:v>საარჩევნო ადმინისტრაცია</c:v>
                </c:pt>
                <c:pt idx="6">
                  <c:v>სახალხო დამცველი</c:v>
                </c:pt>
                <c:pt idx="7">
                  <c:v>კონტროლის პალატა</c:v>
                </c:pt>
                <c:pt idx="8">
                  <c:v>პოლიტიკური პარტიები</c:v>
                </c:pt>
                <c:pt idx="9">
                  <c:v>სამოქალაქო საზოგადოება</c:v>
                </c:pt>
                <c:pt idx="10">
                  <c:v>მედია</c:v>
                </c:pt>
                <c:pt idx="11">
                  <c:v>ბიზნესი</c:v>
                </c:pt>
              </c:strCache>
            </c:strRef>
          </c:cat>
          <c:val>
            <c:numRef>
              <c:f>Sheet1!$B$2:$B$13</c:f>
              <c:numCache>
                <c:formatCode>General</c:formatCode>
                <c:ptCount val="12"/>
                <c:pt idx="0">
                  <c:v>64.3</c:v>
                </c:pt>
                <c:pt idx="1">
                  <c:v>70.8</c:v>
                </c:pt>
                <c:pt idx="2">
                  <c:v>62.5</c:v>
                </c:pt>
                <c:pt idx="3">
                  <c:v>65</c:v>
                </c:pt>
                <c:pt idx="4">
                  <c:v>75</c:v>
                </c:pt>
                <c:pt idx="5">
                  <c:v>54.2</c:v>
                </c:pt>
                <c:pt idx="6">
                  <c:v>66.7</c:v>
                </c:pt>
                <c:pt idx="7">
                  <c:v>65.599999999999994</c:v>
                </c:pt>
                <c:pt idx="8">
                  <c:v>75</c:v>
                </c:pt>
                <c:pt idx="9">
                  <c:v>58.3</c:v>
                </c:pt>
                <c:pt idx="10">
                  <c:v>80</c:v>
                </c:pt>
                <c:pt idx="11">
                  <c:v>75</c:v>
                </c:pt>
              </c:numCache>
            </c:numRef>
          </c:val>
        </c:ser>
        <c:ser>
          <c:idx val="1"/>
          <c:order val="1"/>
          <c:tx>
            <c:strRef>
              <c:f>Sheet1!$C$1</c:f>
              <c:strCache>
                <c:ptCount val="1"/>
                <c:pt idx="0">
                  <c:v>პრაქტიკა</c:v>
                </c:pt>
              </c:strCache>
            </c:strRef>
          </c:tx>
          <c:dLbls>
            <c:dLbl>
              <c:idx val="0"/>
              <c:layout>
                <c:manualLayout>
                  <c:x val="1.3888888888888947E-2"/>
                  <c:y val="-5.612065321788976E-3"/>
                </c:manualLayout>
              </c:layout>
              <c:showVal val="1"/>
            </c:dLbl>
            <c:dLbl>
              <c:idx val="1"/>
              <c:layout>
                <c:manualLayout>
                  <c:x val="1.6975308641975394E-2"/>
                  <c:y val="-5.612065321788976E-3"/>
                </c:manualLayout>
              </c:layout>
              <c:showVal val="1"/>
            </c:dLbl>
            <c:dLbl>
              <c:idx val="2"/>
              <c:layout>
                <c:manualLayout>
                  <c:x val="1.2345679012345715E-2"/>
                  <c:y val="4.2090489913417607E-2"/>
                </c:manualLayout>
              </c:layout>
              <c:tx>
                <c:rich>
                  <a:bodyPr/>
                  <a:lstStyle/>
                  <a:p>
                    <a:r>
                      <a:rPr lang="en-US" smtClean="0"/>
                      <a:t>33.3</a:t>
                    </a:r>
                  </a:p>
                  <a:p>
                    <a:endParaRPr lang="en-US"/>
                  </a:p>
                </c:rich>
              </c:tx>
              <c:showVal val="1"/>
            </c:dLbl>
            <c:dLbl>
              <c:idx val="3"/>
              <c:layout>
                <c:manualLayout>
                  <c:x val="1.6975308641975367E-2"/>
                  <c:y val="1.1224130643578025E-2"/>
                </c:manualLayout>
              </c:layout>
              <c:showVal val="1"/>
            </c:dLbl>
            <c:dLbl>
              <c:idx val="4"/>
              <c:layout>
                <c:manualLayout>
                  <c:x val="1.2345679012345763E-2"/>
                  <c:y val="-1.1224130643578025E-2"/>
                </c:manualLayout>
              </c:layout>
              <c:showVal val="1"/>
            </c:dLbl>
            <c:dLbl>
              <c:idx val="5"/>
              <c:layout>
                <c:manualLayout>
                  <c:x val="1.6975308641975367E-2"/>
                  <c:y val="-8.4180979826834704E-3"/>
                </c:manualLayout>
              </c:layout>
              <c:showVal val="1"/>
            </c:dLbl>
            <c:dLbl>
              <c:idx val="6"/>
              <c:layout>
                <c:manualLayout>
                  <c:x val="1.2345679012345715E-2"/>
                  <c:y val="0"/>
                </c:manualLayout>
              </c:layout>
              <c:showVal val="1"/>
            </c:dLbl>
            <c:dLbl>
              <c:idx val="7"/>
              <c:layout>
                <c:manualLayout>
                  <c:x val="1.5432098765432143E-2"/>
                  <c:y val="2.806032660894488E-3"/>
                </c:manualLayout>
              </c:layout>
              <c:showVal val="1"/>
            </c:dLbl>
            <c:dLbl>
              <c:idx val="8"/>
              <c:layout>
                <c:manualLayout>
                  <c:x val="2.0061728395061731E-2"/>
                  <c:y val="-2.806032660894488E-3"/>
                </c:manualLayout>
              </c:layout>
              <c:showVal val="1"/>
            </c:dLbl>
            <c:dLbl>
              <c:idx val="10"/>
              <c:layout>
                <c:manualLayout>
                  <c:x val="2.1604938271604916E-2"/>
                  <c:y val="-5.612065321788976E-3"/>
                </c:manualLayout>
              </c:layout>
              <c:showVal val="1"/>
            </c:dLbl>
            <c:showVal val="1"/>
          </c:dLbls>
          <c:cat>
            <c:strRef>
              <c:f>Sheet1!$A$2:$A$13</c:f>
              <c:strCache>
                <c:ptCount val="12"/>
                <c:pt idx="0">
                  <c:v>საკანონმდებლო ორგანო</c:v>
                </c:pt>
                <c:pt idx="1">
                  <c:v>აღმასრულებელი შტო</c:v>
                </c:pt>
                <c:pt idx="2">
                  <c:v>სასამართლო</c:v>
                </c:pt>
                <c:pt idx="3">
                  <c:v>საჯარო სამსახური</c:v>
                </c:pt>
                <c:pt idx="4">
                  <c:v>სამართალდამცავი უწყებები</c:v>
                </c:pt>
                <c:pt idx="5">
                  <c:v>საარჩევნო ადმინისტრაცია</c:v>
                </c:pt>
                <c:pt idx="6">
                  <c:v>სახალხო დამცველი</c:v>
                </c:pt>
                <c:pt idx="7">
                  <c:v>კონტროლის პალატა</c:v>
                </c:pt>
                <c:pt idx="8">
                  <c:v>პოლიტიკური პარტიები</c:v>
                </c:pt>
                <c:pt idx="9">
                  <c:v>სამოქალაქო საზოგადოება</c:v>
                </c:pt>
                <c:pt idx="10">
                  <c:v>მედია</c:v>
                </c:pt>
                <c:pt idx="11">
                  <c:v>ბიზნესი</c:v>
                </c:pt>
              </c:strCache>
            </c:strRef>
          </c:cat>
          <c:val>
            <c:numRef>
              <c:f>Sheet1!$C$2:$C$13</c:f>
              <c:numCache>
                <c:formatCode>General</c:formatCode>
                <c:ptCount val="12"/>
                <c:pt idx="0">
                  <c:v>46.4</c:v>
                </c:pt>
                <c:pt idx="1">
                  <c:v>60.7</c:v>
                </c:pt>
                <c:pt idx="2">
                  <c:v>37.5</c:v>
                </c:pt>
                <c:pt idx="3">
                  <c:v>46.9</c:v>
                </c:pt>
                <c:pt idx="4">
                  <c:v>54.2</c:v>
                </c:pt>
                <c:pt idx="5">
                  <c:v>42.9</c:v>
                </c:pt>
                <c:pt idx="6">
                  <c:v>62.5</c:v>
                </c:pt>
                <c:pt idx="7">
                  <c:v>57.1</c:v>
                </c:pt>
                <c:pt idx="8">
                  <c:v>35.700000000000003</c:v>
                </c:pt>
                <c:pt idx="9">
                  <c:v>40</c:v>
                </c:pt>
                <c:pt idx="10">
                  <c:v>28.1</c:v>
                </c:pt>
                <c:pt idx="11">
                  <c:v>50</c:v>
                </c:pt>
              </c:numCache>
            </c:numRef>
          </c:val>
        </c:ser>
        <c:axId val="195483136"/>
        <c:axId val="195484672"/>
      </c:barChart>
      <c:catAx>
        <c:axId val="195483136"/>
        <c:scaling>
          <c:orientation val="minMax"/>
        </c:scaling>
        <c:axPos val="b"/>
        <c:numFmt formatCode="General" sourceLinked="1"/>
        <c:tickLblPos val="nextTo"/>
        <c:txPr>
          <a:bodyPr/>
          <a:lstStyle/>
          <a:p>
            <a:pPr>
              <a:defRPr lang="en-US"/>
            </a:pPr>
            <a:endParaRPr lang="ru-RU"/>
          </a:p>
        </c:txPr>
        <c:crossAx val="195484672"/>
        <c:crosses val="autoZero"/>
        <c:auto val="1"/>
        <c:lblAlgn val="ctr"/>
        <c:lblOffset val="100"/>
      </c:catAx>
      <c:valAx>
        <c:axId val="195484672"/>
        <c:scaling>
          <c:orientation val="minMax"/>
        </c:scaling>
        <c:axPos val="l"/>
        <c:majorGridlines/>
        <c:numFmt formatCode="General" sourceLinked="1"/>
        <c:tickLblPos val="nextTo"/>
        <c:txPr>
          <a:bodyPr/>
          <a:lstStyle/>
          <a:p>
            <a:pPr>
              <a:defRPr lang="en-US"/>
            </a:pPr>
            <a:endParaRPr lang="ru-RU"/>
          </a:p>
        </c:txPr>
        <c:crossAx val="195483136"/>
        <c:crosses val="autoZero"/>
        <c:crossBetween val="between"/>
      </c:valAx>
    </c:plotArea>
    <c:legend>
      <c:legendPos val="r"/>
      <c:layout>
        <c:manualLayout>
          <c:xMode val="edge"/>
          <c:yMode val="edge"/>
          <c:x val="0.86358941796153565"/>
          <c:y val="0.77301338963663557"/>
          <c:w val="9.8130433276528525E-2"/>
          <c:h val="0.20235077235436905"/>
        </c:manualLayout>
      </c:layout>
      <c:txPr>
        <a:bodyPr/>
        <a:lstStyle/>
        <a:p>
          <a:pPr>
            <a:defRPr lang="en-US"/>
          </a:pPr>
          <a:endParaRPr lang="ru-RU"/>
        </a:p>
      </c:txPr>
    </c:legend>
    <c:plotVisOnly val="1"/>
    <c:dispBlanksAs val="gap"/>
  </c:chart>
  <c:externalData r:id="rId2"/>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8D9C5B-B05E-4D63-9B36-28D0CC161052}" type="datetimeFigureOut">
              <a:rPr lang="ru-RU" smtClean="0"/>
              <a:pPr/>
              <a:t>21.11.2012</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AC3D39-1495-4324-832F-80C0BA6DF59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200" t="-1000" r="-1000" b="8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4724400"/>
          </a:xfrm>
        </p:spPr>
        <p:txBody>
          <a:bodyPr>
            <a:normAutofit fontScale="90000"/>
          </a:bodyPr>
          <a:lstStyle/>
          <a:p>
            <a:r>
              <a:rPr lang="ka-GE" smtClean="0">
                <a:solidFill>
                  <a:schemeClr val="accent3"/>
                </a:solidFill>
              </a:rPr>
              <a:t>ანტიკორუფციული რეფორმები</a:t>
            </a:r>
            <a:r>
              <a:rPr lang="ka-GE" smtClean="0"/>
              <a:t/>
            </a:r>
            <a:br>
              <a:rPr lang="ka-GE" smtClean="0"/>
            </a:br>
            <a:r>
              <a:rPr lang="ka-GE" smtClean="0"/>
              <a:t/>
            </a:r>
            <a:br>
              <a:rPr lang="ka-GE" smtClean="0"/>
            </a:br>
            <a:r>
              <a:rPr lang="ka-GE" sz="2800" smtClean="0"/>
              <a:t>სარეკომენდაციო დოკუმენტი</a:t>
            </a:r>
            <a:br>
              <a:rPr lang="ka-GE" sz="2800" smtClean="0"/>
            </a:br>
            <a:r>
              <a:rPr lang="ka-GE" sz="2800" smtClean="0"/>
              <a:t/>
            </a:r>
            <a:br>
              <a:rPr lang="ka-GE" sz="2800" smtClean="0"/>
            </a:br>
            <a:r>
              <a:rPr lang="ka-GE" sz="2800" smtClean="0"/>
              <a:t/>
            </a:r>
            <a:br>
              <a:rPr lang="ka-GE" sz="2800" smtClean="0"/>
            </a:br>
            <a:r>
              <a:rPr lang="ka-GE" sz="2800" smtClean="0"/>
              <a:t/>
            </a:r>
            <a:br>
              <a:rPr lang="ka-GE" sz="2800" smtClean="0"/>
            </a:br>
            <a:r>
              <a:rPr lang="ka-GE" sz="2800" smtClean="0"/>
              <a:t>2012</a:t>
            </a:r>
            <a:r>
              <a:rPr lang="ka-GE" smtClean="0"/>
              <a:t/>
            </a:r>
            <a:br>
              <a:rPr lang="ka-GE" smtClean="0"/>
            </a:br>
            <a:endParaRPr lang="ru-RU"/>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8229600" cy="1143000"/>
          </a:xfrm>
        </p:spPr>
        <p:txBody>
          <a:bodyPr>
            <a:normAutofit/>
          </a:bodyPr>
          <a:lstStyle/>
          <a:p>
            <a:r>
              <a:rPr lang="ka-GE" sz="3200" smtClean="0">
                <a:solidFill>
                  <a:schemeClr val="accent3"/>
                </a:solidFill>
              </a:rPr>
              <a:t>საქართველოს ანტიკორუფციული სისტემის ინსტიტუტები</a:t>
            </a:r>
            <a:endParaRPr lang="ru-RU" sz="3200" dirty="0">
              <a:solidFill>
                <a:schemeClr val="accent3"/>
              </a:solidFill>
            </a:endParaRPr>
          </a:p>
        </p:txBody>
      </p:sp>
      <p:graphicFrame>
        <p:nvGraphicFramePr>
          <p:cNvPr id="5" name="Content Placeholder 4"/>
          <p:cNvGraphicFramePr>
            <a:graphicFrameLocks noGrp="1"/>
          </p:cNvGraphicFramePr>
          <p:nvPr>
            <p:ph idx="1"/>
          </p:nvPr>
        </p:nvGraphicFramePr>
        <p:xfrm>
          <a:off x="457200" y="1981200"/>
          <a:ext cx="8229600" cy="45719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990600"/>
          </a:xfrm>
        </p:spPr>
        <p:txBody>
          <a:bodyPr/>
          <a:lstStyle/>
          <a:p>
            <a:r>
              <a:rPr lang="ka-GE" dirty="0" smtClean="0">
                <a:solidFill>
                  <a:schemeClr val="accent3"/>
                </a:solidFill>
              </a:rPr>
              <a:t>კანონი </a:t>
            </a:r>
            <a:r>
              <a:rPr lang="en-US" dirty="0" smtClean="0">
                <a:solidFill>
                  <a:schemeClr val="accent3"/>
                </a:solidFill>
              </a:rPr>
              <a:t>vs </a:t>
            </a:r>
            <a:r>
              <a:rPr lang="ka-GE" dirty="0" smtClean="0">
                <a:solidFill>
                  <a:schemeClr val="accent3"/>
                </a:solidFill>
              </a:rPr>
              <a:t>პრაქტიკა</a:t>
            </a:r>
            <a:endParaRPr lang="ru-RU" dirty="0">
              <a:solidFill>
                <a:schemeClr val="accent3"/>
              </a:solidFill>
            </a:endParaRPr>
          </a:p>
        </p:txBody>
      </p:sp>
      <p:graphicFrame>
        <p:nvGraphicFramePr>
          <p:cNvPr id="4" name="Content Placeholder 3"/>
          <p:cNvGraphicFramePr>
            <a:graphicFrameLocks noGrp="1"/>
          </p:cNvGraphicFramePr>
          <p:nvPr>
            <p:ph idx="1"/>
          </p:nvPr>
        </p:nvGraphicFramePr>
        <p:xfrm>
          <a:off x="152400" y="1981200"/>
          <a:ext cx="8501122"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295400"/>
          </a:xfrm>
        </p:spPr>
        <p:txBody>
          <a:bodyPr>
            <a:normAutofit/>
          </a:bodyPr>
          <a:lstStyle/>
          <a:p>
            <a:r>
              <a:rPr lang="ka-GE" sz="2800" smtClean="0">
                <a:solidFill>
                  <a:schemeClr val="accent3"/>
                </a:solidFill>
              </a:rPr>
              <a:t>ჰორიზონტალური ანგარიშვალდებულების ნაკლებობის შედეგები</a:t>
            </a:r>
            <a:endParaRPr lang="ru-RU" sz="2800">
              <a:solidFill>
                <a:schemeClr val="accent3"/>
              </a:solidFill>
            </a:endParaRPr>
          </a:p>
        </p:txBody>
      </p:sp>
      <p:sp>
        <p:nvSpPr>
          <p:cNvPr id="3" name="Content Placeholder 2"/>
          <p:cNvSpPr>
            <a:spLocks noGrp="1"/>
          </p:cNvSpPr>
          <p:nvPr>
            <p:ph idx="1"/>
          </p:nvPr>
        </p:nvSpPr>
        <p:spPr>
          <a:xfrm>
            <a:off x="457200" y="2590800"/>
            <a:ext cx="8229600" cy="4038600"/>
          </a:xfrm>
        </p:spPr>
        <p:txBody>
          <a:bodyPr>
            <a:normAutofit/>
          </a:bodyPr>
          <a:lstStyle/>
          <a:p>
            <a:pPr lvl="1">
              <a:buFont typeface="Arial" pitchFamily="34" charset="0"/>
              <a:buChar char="•"/>
            </a:pPr>
            <a:r>
              <a:rPr lang="ka-GE" sz="1800" smtClean="0"/>
              <a:t>სისტემაში ისეთი ინსტიტუტებისა თუ თანამდებობის პირების გაჩენა, რომლებიც სათანადო ზედამხედველობის გარეშე მოქმედებენ და არ იყვნენ ანგარიშვალდებულნი საკუთარი ქმედებებისთვის</a:t>
            </a:r>
          </a:p>
          <a:p>
            <a:pPr lvl="1">
              <a:buNone/>
            </a:pPr>
            <a:endParaRPr lang="ka-GE" sz="1800" smtClean="0"/>
          </a:p>
          <a:p>
            <a:pPr lvl="1">
              <a:buFont typeface="Arial" pitchFamily="34" charset="0"/>
              <a:buChar char="•"/>
            </a:pPr>
            <a:r>
              <a:rPr lang="ka-GE" sz="1800" smtClean="0"/>
              <a:t>კორუფციის ნიშნები სახელმწიფო ფინანსებისა და ქონების განკარგვის პროცესში:</a:t>
            </a:r>
          </a:p>
          <a:p>
            <a:pPr lvl="1">
              <a:buNone/>
            </a:pPr>
            <a:endParaRPr lang="ka-GE" sz="1800" smtClean="0"/>
          </a:p>
          <a:p>
            <a:pPr lvl="1"/>
            <a:r>
              <a:rPr lang="ka-GE" sz="1400" smtClean="0"/>
              <a:t>სახელმწიფო შესყიდვები</a:t>
            </a:r>
          </a:p>
          <a:p>
            <a:pPr lvl="1"/>
            <a:r>
              <a:rPr lang="ka-GE" sz="1400" smtClean="0"/>
              <a:t>სახელმწიფო ქონების პრივატიზაცია/იჯარით გაცემა</a:t>
            </a:r>
          </a:p>
          <a:p>
            <a:pPr lvl="1"/>
            <a:r>
              <a:rPr lang="ka-GE" sz="1400" smtClean="0"/>
              <a:t>ლიცენზიებისა და ექსკლუზიური უფლებების გაცემა</a:t>
            </a:r>
          </a:p>
          <a:p>
            <a:pPr lvl="1">
              <a:buNone/>
            </a:pPr>
            <a:endParaRPr lang="ka-GE" sz="1400" smtClean="0"/>
          </a:p>
          <a:p>
            <a:pPr lvl="1">
              <a:buFont typeface="Arial" pitchFamily="34" charset="0"/>
              <a:buChar char="•"/>
            </a:pPr>
            <a:r>
              <a:rPr lang="ka-GE" sz="1800" smtClean="0"/>
              <a:t>ქვეყნის პოლიტიკური ხელმძღვანელობის ჩარევა მსხვილი კერძო კომპანიების მფლობელთა ცვლილებაში</a:t>
            </a:r>
          </a:p>
          <a:p>
            <a:pPr lvl="1">
              <a:buFont typeface="Arial" pitchFamily="34" charset="0"/>
              <a:buChar char="•"/>
            </a:pPr>
            <a:endParaRPr lang="ka-GE" sz="1800" smtClean="0"/>
          </a:p>
          <a:p>
            <a:pPr lvl="1"/>
            <a:endParaRPr lang="ka-GE" sz="1400" smtClean="0"/>
          </a:p>
        </p:txBody>
      </p:sp>
    </p:spTree>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normAutofit/>
          </a:bodyPr>
          <a:lstStyle/>
          <a:p>
            <a:r>
              <a:rPr lang="ka-GE" sz="3200" smtClean="0">
                <a:solidFill>
                  <a:schemeClr val="accent3"/>
                </a:solidFill>
              </a:rPr>
              <a:t>რეკომენდაციები</a:t>
            </a:r>
            <a:endParaRPr lang="ru-RU" sz="3200">
              <a:solidFill>
                <a:schemeClr val="accent3"/>
              </a:solidFill>
            </a:endParaRPr>
          </a:p>
        </p:txBody>
      </p:sp>
      <p:sp>
        <p:nvSpPr>
          <p:cNvPr id="3" name="Content Placeholder 2"/>
          <p:cNvSpPr>
            <a:spLocks noGrp="1"/>
          </p:cNvSpPr>
          <p:nvPr>
            <p:ph idx="1"/>
          </p:nvPr>
        </p:nvSpPr>
        <p:spPr>
          <a:xfrm>
            <a:off x="457200" y="2286000"/>
            <a:ext cx="8229600" cy="4329130"/>
          </a:xfrm>
        </p:spPr>
        <p:txBody>
          <a:bodyPr>
            <a:normAutofit/>
          </a:bodyPr>
          <a:lstStyle/>
          <a:p>
            <a:r>
              <a:rPr lang="ka-GE" sz="2400" smtClean="0"/>
              <a:t>გაძლიერდეს </a:t>
            </a:r>
            <a:r>
              <a:rPr lang="ka-GE" sz="2400" b="1" smtClean="0"/>
              <a:t>ურთიერთკონტროლისა და გაწონასწორების და ჰორიზონტალური ანგარიშვალდებულების მექანიზმები საქართველოს მმართველობის სისტემაში,</a:t>
            </a:r>
            <a:r>
              <a:rPr lang="ka-GE" sz="2400" smtClean="0"/>
              <a:t> რაც გულისხმობს პარლამენტის, სასამართლოსა და მედიის დამოუკიდებლობის უზრუნველყოფას (იხ. საერთაშორისო გამჭვირვალობა - საქართველოსა და პარტნიორი ორგანიზაციების მიერ შესაბამის სფეროებში მომზადებული რეკომენდაციები).</a:t>
            </a:r>
          </a:p>
          <a:p>
            <a:pPr>
              <a:buNone/>
            </a:pPr>
            <a:r>
              <a:rPr lang="ka-GE" sz="2400" smtClean="0"/>
              <a:t/>
            </a:r>
            <a:br>
              <a:rPr lang="ka-GE" sz="2400" smtClean="0"/>
            </a:br>
            <a:endParaRPr lang="ru-RU" sz="2400"/>
          </a:p>
        </p:txBody>
      </p:sp>
    </p:spTree>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lstStyle/>
          <a:p>
            <a:r>
              <a:rPr lang="ka-GE" smtClean="0">
                <a:solidFill>
                  <a:schemeClr val="accent3"/>
                </a:solidFill>
              </a:rPr>
              <a:t>რეკომენდაციები</a:t>
            </a:r>
            <a:endParaRPr lang="ru-RU">
              <a:solidFill>
                <a:schemeClr val="accent3"/>
              </a:solidFill>
            </a:endParaRPr>
          </a:p>
        </p:txBody>
      </p:sp>
      <p:sp>
        <p:nvSpPr>
          <p:cNvPr id="3" name="Content Placeholder 2"/>
          <p:cNvSpPr>
            <a:spLocks noGrp="1"/>
          </p:cNvSpPr>
          <p:nvPr>
            <p:ph idx="1"/>
          </p:nvPr>
        </p:nvSpPr>
        <p:spPr>
          <a:xfrm>
            <a:off x="457200" y="2362200"/>
            <a:ext cx="8229600" cy="4144963"/>
          </a:xfrm>
        </p:spPr>
        <p:txBody>
          <a:bodyPr>
            <a:normAutofit/>
          </a:bodyPr>
          <a:lstStyle/>
          <a:p>
            <a:r>
              <a:rPr lang="ka-GE" sz="2000" smtClean="0"/>
              <a:t>პარლამენტმა და მთავრობამ განიხილონ </a:t>
            </a:r>
            <a:r>
              <a:rPr lang="ka-GE" sz="2000" b="1" smtClean="0"/>
              <a:t>დამოუკიდებელი ანტიკორუფციული უწყების</a:t>
            </a:r>
            <a:r>
              <a:rPr lang="ka-GE" sz="2000" smtClean="0"/>
              <a:t> შექმნის შესაძლებლობა, საკუთარი აპარატითა და ბიუჯეტით. აღნიშნული უწყება თავისუფალი უნდა იყოს სამინისტროებისა თუ აღმასრულებელი  შტოს სხვა ორგანოების კონტროლისგან  და ანგარიშვალდებული უნდა იყოს პარლამენტისა და საზოგადოების წინაშე. უწყებამ უნდა შეითავსოს კორუფციის პრევენციის, გამოძიებისა და საზოგადოების ინფორმირების ფუნქციები (ანტიკორუფციული უწყების საკითხი უფრო დეტალურად ამ დოკუმენტის დანართშია განხილული).</a:t>
            </a:r>
            <a:endParaRPr lang="ru-RU" sz="2000"/>
          </a:p>
        </p:txBody>
      </p:sp>
    </p:spTree>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1143000"/>
          </a:xfrm>
        </p:spPr>
        <p:txBody>
          <a:bodyPr/>
          <a:lstStyle/>
          <a:p>
            <a:r>
              <a:rPr lang="ka-GE" smtClean="0">
                <a:solidFill>
                  <a:schemeClr val="accent3"/>
                </a:solidFill>
              </a:rPr>
              <a:t>რეკომენდაციები</a:t>
            </a:r>
            <a:endParaRPr lang="ru-RU">
              <a:solidFill>
                <a:schemeClr val="accent3"/>
              </a:solidFill>
            </a:endParaRPr>
          </a:p>
        </p:txBody>
      </p:sp>
      <p:sp>
        <p:nvSpPr>
          <p:cNvPr id="3" name="Content Placeholder 2"/>
          <p:cNvSpPr>
            <a:spLocks noGrp="1"/>
          </p:cNvSpPr>
          <p:nvPr>
            <p:ph idx="1"/>
          </p:nvPr>
        </p:nvSpPr>
        <p:spPr>
          <a:xfrm>
            <a:off x="457200" y="2133600"/>
            <a:ext cx="8229600" cy="3992563"/>
          </a:xfrm>
        </p:spPr>
        <p:txBody>
          <a:bodyPr>
            <a:normAutofit fontScale="92500" lnSpcReduction="20000"/>
          </a:bodyPr>
          <a:lstStyle/>
          <a:p>
            <a:r>
              <a:rPr lang="ka-GE" sz="2000" smtClean="0"/>
              <a:t>გაძლიერდეს </a:t>
            </a:r>
            <a:r>
              <a:rPr lang="ka-GE" sz="2000" b="1" smtClean="0"/>
              <a:t>საჯარო სამსახურის პოლიტიკური ნეიტრალურობისა და დამოუკიდებლობის </a:t>
            </a:r>
            <a:r>
              <a:rPr lang="ka-GE" sz="2000" smtClean="0"/>
              <a:t>დაცვის მექანიზმები (შესაძლოა საჯარო სამსახურის ბიუროს უფლებამოსილებების გაზრდის გზით).</a:t>
            </a:r>
          </a:p>
          <a:p>
            <a:r>
              <a:rPr lang="ka-GE" sz="2000" b="1" smtClean="0"/>
              <a:t>საჯარო სამსახურში კორუფციის პრევენციის მიზნით გაძლიერდეს მამხილებელთა დაცვის არსებული მექანიზმები.</a:t>
            </a:r>
            <a:r>
              <a:rPr lang="ka-GE" sz="2000" smtClean="0"/>
              <a:t> სასურველია მამხილებელთა დაცვის მექანიზმების გავრცელება იმ კერძო კომპანიებზეც, რომლებიც საბიუჯეტო თანხებს განკარგავენ. </a:t>
            </a:r>
          </a:p>
          <a:p>
            <a:r>
              <a:rPr lang="ka-GE" sz="2000" smtClean="0"/>
              <a:t>გაფ</a:t>
            </a:r>
            <a:r>
              <a:rPr lang="ka-GE" sz="2000" b="1" smtClean="0"/>
              <a:t>ართოვდეს “საჯარო სამსახურში ინტერესთა შეუთავსებლობისა და კორუფციის შესახებ” კანონში მოცემული თანამდებობის პირთა სია</a:t>
            </a:r>
            <a:r>
              <a:rPr lang="ka-GE" sz="2000" smtClean="0"/>
              <a:t>, რომლებსაც ქონებრივი დეკლარაციების წარდგენა ევალებათ. მიზანშეწონილია თანამდებობის პირთა მიერ წარდგენილ დეკლარაციებში მოცემული ინფორმაციის გადამოწმების მექანიზმის შექმნაც.</a:t>
            </a:r>
          </a:p>
          <a:p>
            <a:pPr>
              <a:buNone/>
            </a:pPr>
            <a:r>
              <a:rPr lang="ka-GE" sz="2000" smtClean="0"/>
              <a:t/>
            </a:r>
            <a:br>
              <a:rPr lang="ka-GE" sz="2000" smtClean="0"/>
            </a:br>
            <a:r>
              <a:rPr lang="ka-GE" sz="2000" smtClean="0"/>
              <a:t> </a:t>
            </a:r>
            <a:br>
              <a:rPr lang="ka-GE" sz="2000" smtClean="0"/>
            </a:br>
            <a:endParaRPr lang="ru-RU" sz="2000"/>
          </a:p>
        </p:txBody>
      </p:sp>
    </p:spTree>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8229600" cy="1143000"/>
          </a:xfrm>
        </p:spPr>
        <p:txBody>
          <a:bodyPr/>
          <a:lstStyle/>
          <a:p>
            <a:r>
              <a:rPr lang="ka-GE" smtClean="0">
                <a:solidFill>
                  <a:schemeClr val="accent3"/>
                </a:solidFill>
              </a:rPr>
              <a:t>რეკომენდაციები</a:t>
            </a:r>
            <a:endParaRPr lang="ru-RU">
              <a:solidFill>
                <a:schemeClr val="accent3"/>
              </a:solidFill>
            </a:endParaRPr>
          </a:p>
        </p:txBody>
      </p:sp>
      <p:sp>
        <p:nvSpPr>
          <p:cNvPr id="3" name="Content Placeholder 2"/>
          <p:cNvSpPr>
            <a:spLocks noGrp="1"/>
          </p:cNvSpPr>
          <p:nvPr>
            <p:ph idx="1"/>
          </p:nvPr>
        </p:nvSpPr>
        <p:spPr>
          <a:xfrm>
            <a:off x="457200" y="2133600"/>
            <a:ext cx="8229600" cy="4343400"/>
          </a:xfrm>
        </p:spPr>
        <p:txBody>
          <a:bodyPr>
            <a:normAutofit lnSpcReduction="10000"/>
          </a:bodyPr>
          <a:lstStyle/>
          <a:p>
            <a:r>
              <a:rPr lang="ka-GE" sz="2000" smtClean="0"/>
              <a:t>უზრუნველყოფილ იქნეს </a:t>
            </a:r>
            <a:r>
              <a:rPr lang="ka-GE" sz="2000" b="1" smtClean="0"/>
              <a:t>სახელმწიფო აუდიტის სამსახურის პოლიტიკური მიუკერძოებლობა.</a:t>
            </a:r>
            <a:r>
              <a:rPr lang="ka-GE" sz="2000" smtClean="0"/>
              <a:t> მიზანშეწონილია, რომ სამსახურის ხელმძღვანელობას შესაბამისი პროფესიული კვალიფიკაციის მქონე და პოლიტიკურად ნეიტრალური პირები შეადგენდნენ. უზრუნველყოფილ იქნეს, აგრეთვე, შიდა აუდიტის ორგანოების გამართული საქმიანობა და მათი საკმარისი დამოუკიდებლობა შესაბამისი უწყებების ხელმძღვანელობისგან.</a:t>
            </a:r>
          </a:p>
          <a:p>
            <a:r>
              <a:rPr lang="ka-GE" sz="2000" smtClean="0"/>
              <a:t>უზრუნველყოფილ იქნეს პ</a:t>
            </a:r>
            <a:r>
              <a:rPr lang="ka-GE" sz="2000" b="1" smtClean="0"/>
              <a:t>როკურატურის პოლიტიკური ნეიტრალურობა და დამოუკიდებლობა, </a:t>
            </a:r>
            <a:r>
              <a:rPr lang="ka-GE" sz="2000" smtClean="0"/>
              <a:t>რაც შესაძლოა განხორციელდეს იუსტიციის სამინისტროს პოლიტიკური კომპონენტისგან პროკურატურის სათანადო გამიჯვნის გზით.</a:t>
            </a:r>
          </a:p>
          <a:p>
            <a:r>
              <a:rPr lang="ka-GE" sz="2000" smtClean="0"/>
              <a:t>გაძლიერდეს </a:t>
            </a:r>
            <a:r>
              <a:rPr lang="ka-GE" sz="2000" b="1" smtClean="0"/>
              <a:t>კონკურენციისა და სახელმწიფო შესყიდვების სააგენტო და უზრუნველყოფილ იქნეს მისი დამოუკიდებლობა,</a:t>
            </a:r>
            <a:r>
              <a:rPr lang="ka-GE" sz="2000" smtClean="0"/>
              <a:t> გამჭვირვალობა და ანგარიშვალდებულება. </a:t>
            </a:r>
            <a:br>
              <a:rPr lang="ka-GE" sz="2000" smtClean="0"/>
            </a:br>
            <a:endParaRPr lang="ru-RU" sz="2000"/>
          </a:p>
        </p:txBody>
      </p:sp>
    </p:spTree>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229600" cy="1143000"/>
          </a:xfrm>
        </p:spPr>
        <p:txBody>
          <a:bodyPr/>
          <a:lstStyle/>
          <a:p>
            <a:r>
              <a:rPr lang="ka-GE" smtClean="0">
                <a:solidFill>
                  <a:schemeClr val="accent3"/>
                </a:solidFill>
              </a:rPr>
              <a:t>რეკომენდაციები</a:t>
            </a:r>
            <a:endParaRPr lang="ru-RU">
              <a:solidFill>
                <a:schemeClr val="accent3"/>
              </a:solidFill>
            </a:endParaRPr>
          </a:p>
        </p:txBody>
      </p:sp>
      <p:sp>
        <p:nvSpPr>
          <p:cNvPr id="3" name="Content Placeholder 2"/>
          <p:cNvSpPr>
            <a:spLocks noGrp="1"/>
          </p:cNvSpPr>
          <p:nvPr>
            <p:ph idx="1"/>
          </p:nvPr>
        </p:nvSpPr>
        <p:spPr>
          <a:xfrm>
            <a:off x="457200" y="2819400"/>
            <a:ext cx="8229600" cy="3306763"/>
          </a:xfrm>
        </p:spPr>
        <p:txBody>
          <a:bodyPr>
            <a:normAutofit/>
          </a:bodyPr>
          <a:lstStyle/>
          <a:p>
            <a:r>
              <a:rPr lang="ka-GE" sz="2000" smtClean="0"/>
              <a:t>შეიქმნას პ</a:t>
            </a:r>
            <a:r>
              <a:rPr lang="ka-GE" sz="2000" b="1" smtClean="0"/>
              <a:t>როცედურები და მექანიზმები, რომლებიც პოლიტიკური და კომერციული ინტერესების სათანადო გამიჯვნას უზრუნველყოფს</a:t>
            </a:r>
            <a:r>
              <a:rPr lang="ka-GE" sz="2000" smtClean="0"/>
              <a:t>. ამ მხრივ გაუმჯობესებას საჭიროებს საჯარო სამსახურიდან წასული თანამდებობის პირების კერძო სექტორში შემდგომი დასაქმების მარეგულირებელი დებულებები</a:t>
            </a:r>
            <a:r>
              <a:rPr lang="ka-GE" sz="2000" smtClean="0"/>
              <a:t>.</a:t>
            </a:r>
          </a:p>
          <a:p>
            <a:pPr>
              <a:buNone/>
            </a:pPr>
            <a:endParaRPr lang="ka-GE" sz="2000" smtClean="0"/>
          </a:p>
          <a:p>
            <a:r>
              <a:rPr lang="ka-GE" sz="2000" smtClean="0"/>
              <a:t>სახელმწიფო შესყიდვების შესახებ კანონის მოთხოვნები გავრცელდეს </a:t>
            </a:r>
            <a:r>
              <a:rPr lang="ka-GE" sz="2000" b="1" smtClean="0"/>
              <a:t>სახელმწიფო უწყებების მიერ შექმნილ ფონდებზე</a:t>
            </a:r>
            <a:r>
              <a:rPr lang="ka-GE" sz="2000" smtClean="0"/>
              <a:t>, რომლებიც საბიუჯეტო სახსრებს განკარგავენ. </a:t>
            </a:r>
            <a:br>
              <a:rPr lang="ka-GE" sz="2000" smtClean="0"/>
            </a:br>
            <a:endParaRPr lang="ru-RU" sz="2000"/>
          </a:p>
        </p:txBody>
      </p:sp>
    </p:spTree>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828800"/>
            <a:ext cx="8229600" cy="1143000"/>
          </a:xfrm>
        </p:spPr>
        <p:txBody>
          <a:bodyPr>
            <a:normAutofit fontScale="90000"/>
          </a:bodyPr>
          <a:lstStyle/>
          <a:p>
            <a:r>
              <a:rPr lang="ka-GE" smtClean="0">
                <a:solidFill>
                  <a:schemeClr val="accent3"/>
                </a:solidFill>
              </a:rPr>
              <a:t>დამოუკიდებელი ანტიკორუფციული უწყება</a:t>
            </a:r>
            <a:r>
              <a:rPr lang="ru-RU" smtClean="0">
                <a:solidFill>
                  <a:schemeClr val="accent3"/>
                </a:solidFill>
              </a:rPr>
              <a:t/>
            </a:r>
            <a:br>
              <a:rPr lang="ru-RU" smtClean="0">
                <a:solidFill>
                  <a:schemeClr val="accent3"/>
                </a:solidFill>
              </a:rPr>
            </a:br>
            <a:endParaRPr lang="ru-RU">
              <a:solidFill>
                <a:schemeClr val="accent3"/>
              </a:solidFill>
            </a:endParaRPr>
          </a:p>
        </p:txBody>
      </p:sp>
    </p:spTree>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229600" cy="1143000"/>
          </a:xfrm>
        </p:spPr>
        <p:txBody>
          <a:bodyPr>
            <a:normAutofit/>
          </a:bodyPr>
          <a:lstStyle/>
          <a:p>
            <a:r>
              <a:rPr lang="ka-GE" sz="3200" smtClean="0">
                <a:solidFill>
                  <a:schemeClr val="accent3"/>
                </a:solidFill>
              </a:rPr>
              <a:t>ანტიკორუფციული უწყების სახეობები</a:t>
            </a:r>
            <a:endParaRPr lang="ru-RU" sz="3200">
              <a:solidFill>
                <a:schemeClr val="accent3"/>
              </a:solidFill>
            </a:endParaRPr>
          </a:p>
        </p:txBody>
      </p:sp>
      <p:sp>
        <p:nvSpPr>
          <p:cNvPr id="3" name="Content Placeholder 2"/>
          <p:cNvSpPr>
            <a:spLocks noGrp="1"/>
          </p:cNvSpPr>
          <p:nvPr>
            <p:ph idx="1"/>
          </p:nvPr>
        </p:nvSpPr>
        <p:spPr>
          <a:xfrm>
            <a:off x="457200" y="1752600"/>
            <a:ext cx="8229600" cy="4953000"/>
          </a:xfrm>
        </p:spPr>
        <p:txBody>
          <a:bodyPr>
            <a:normAutofit fontScale="62500" lnSpcReduction="20000"/>
          </a:bodyPr>
          <a:lstStyle/>
          <a:p>
            <a:pPr>
              <a:buNone/>
            </a:pPr>
            <a:endParaRPr lang="ka-GE" sz="2400" smtClean="0"/>
          </a:p>
          <a:p>
            <a:pPr>
              <a:buNone/>
            </a:pPr>
            <a:endParaRPr lang="ka-GE" sz="2400" smtClean="0"/>
          </a:p>
          <a:p>
            <a:pPr>
              <a:buNone/>
            </a:pPr>
            <a:r>
              <a:rPr lang="ka-GE" sz="2400" smtClean="0"/>
              <a:t>	</a:t>
            </a:r>
            <a:endParaRPr lang="ka-GE" sz="2400" smtClean="0"/>
          </a:p>
          <a:p>
            <a:pPr>
              <a:buNone/>
            </a:pPr>
            <a:r>
              <a:rPr lang="ka-GE" sz="2400" smtClean="0"/>
              <a:t>	</a:t>
            </a:r>
            <a:r>
              <a:rPr lang="ka-GE" sz="2400" smtClean="0"/>
              <a:t>1. მრავალფუნქციური </a:t>
            </a:r>
            <a:r>
              <a:rPr lang="ka-GE" sz="2400" smtClean="0"/>
              <a:t>დამოუკიდებელი სააგენტოები - ფართო მანდატით, რომელიც მოიცავს კორუფციის პრევენციას, ანტიკორუფციული პოლიტიკის ფორმირებას, დარღვევების გამოძიებას და საზოგადოების ინფორმირებას (მაგ. ლატვიისა და ლიტვის ანტიკორუფციული უწყებები).</a:t>
            </a:r>
          </a:p>
          <a:p>
            <a:pPr>
              <a:buNone/>
            </a:pPr>
            <a:r>
              <a:rPr lang="ka-GE" sz="2400" smtClean="0"/>
              <a:t/>
            </a:r>
            <a:br>
              <a:rPr lang="ka-GE" sz="2400" smtClean="0"/>
            </a:br>
            <a:r>
              <a:rPr lang="ka-GE" sz="2400" smtClean="0"/>
              <a:t>2. სპეციალიზებული სამართალდამცავი სამსახურები აღმასრულებელი ორგანოს შემადგენლობაში - საგამოძიებო და სამართალდამცავი უფლებამოსილებებით (მაგ. მოლდოვის, რუმინეთისა და ხორვატიის ანტიკორუფციული სამსახურები).</a:t>
            </a:r>
          </a:p>
          <a:p>
            <a:pPr>
              <a:buNone/>
            </a:pPr>
            <a:r>
              <a:rPr lang="ka-GE" sz="2400" smtClean="0"/>
              <a:t/>
            </a:r>
            <a:br>
              <a:rPr lang="ka-GE" sz="2400" smtClean="0"/>
            </a:br>
            <a:r>
              <a:rPr lang="ka-GE" sz="2400" smtClean="0"/>
              <a:t>3. მაკოორდინირებელი საბჭოები და კომისიები (მაგალითად, სომხეთის და სერბეთის ანტიკორუფციული საბჭოები), რომლებსაც ზედამხედველობის და მონიტორინგის ფუნქცია აქვთ.</a:t>
            </a:r>
          </a:p>
          <a:p>
            <a:pPr>
              <a:buNone/>
            </a:pPr>
            <a:endParaRPr lang="ka-GE" sz="2400" smtClean="0"/>
          </a:p>
          <a:p>
            <a:pPr>
              <a:buNone/>
            </a:pPr>
            <a:r>
              <a:rPr lang="ka-GE" sz="2600" smtClean="0"/>
              <a:t>	</a:t>
            </a:r>
          </a:p>
          <a:p>
            <a:pPr>
              <a:buNone/>
            </a:pPr>
            <a:r>
              <a:rPr lang="ka-GE" sz="2600" smtClean="0">
                <a:solidFill>
                  <a:schemeClr val="accent2"/>
                </a:solidFill>
              </a:rPr>
              <a:t>	სხვადასხვა ქვეყნის გამოცდილება ცხადყოფს, რომ ყველაზე წარმატებული პირველი ტიპის ანტიკორუფციული ორგანოებია - დამოუკიდებელი უწყებები, რომლებიც ერთდროულად რამდენიმე ძირითად ფუნქციას ასრულებენ.</a:t>
            </a:r>
          </a:p>
          <a:p>
            <a:pPr>
              <a:buNone/>
            </a:pPr>
            <a:r>
              <a:rPr lang="ka-GE" sz="2400" smtClean="0"/>
              <a:t/>
            </a:r>
            <a:br>
              <a:rPr lang="ka-GE" sz="2400" smtClean="0"/>
            </a:br>
            <a:endParaRPr lang="ru-RU" sz="2400"/>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447800"/>
            <a:ext cx="8229600" cy="1143000"/>
          </a:xfrm>
        </p:spPr>
        <p:txBody>
          <a:bodyPr>
            <a:normAutofit/>
          </a:bodyPr>
          <a:lstStyle/>
          <a:p>
            <a:r>
              <a:rPr lang="ka-GE" sz="3600" smtClean="0">
                <a:solidFill>
                  <a:schemeClr val="accent3"/>
                </a:solidFill>
              </a:rPr>
              <a:t>კორუფციის </a:t>
            </a:r>
            <a:r>
              <a:rPr lang="ka-GE" sz="3600" smtClean="0">
                <a:solidFill>
                  <a:schemeClr val="accent3"/>
                </a:solidFill>
              </a:rPr>
              <a:t>დეფინიცია</a:t>
            </a:r>
            <a:endParaRPr lang="ru-RU" sz="3600">
              <a:solidFill>
                <a:schemeClr val="accent3"/>
              </a:solidFill>
            </a:endParaRPr>
          </a:p>
        </p:txBody>
      </p:sp>
      <p:sp>
        <p:nvSpPr>
          <p:cNvPr id="3" name="Content Placeholder 2"/>
          <p:cNvSpPr>
            <a:spLocks noGrp="1"/>
          </p:cNvSpPr>
          <p:nvPr>
            <p:ph idx="1"/>
          </p:nvPr>
        </p:nvSpPr>
        <p:spPr>
          <a:xfrm>
            <a:off x="457200" y="2514600"/>
            <a:ext cx="8229600" cy="3611563"/>
          </a:xfrm>
        </p:spPr>
        <p:txBody>
          <a:bodyPr>
            <a:normAutofit/>
          </a:bodyPr>
          <a:lstStyle/>
          <a:p>
            <a:pPr>
              <a:buNone/>
            </a:pPr>
            <a:endParaRPr lang="ka-GE" sz="2400" smtClean="0"/>
          </a:p>
          <a:p>
            <a:pPr>
              <a:buNone/>
            </a:pPr>
            <a:endParaRPr lang="ka-GE" sz="2400"/>
          </a:p>
          <a:p>
            <a:pPr>
              <a:buNone/>
            </a:pPr>
            <a:r>
              <a:rPr lang="ka-GE" sz="2400" smtClean="0"/>
              <a:t>	</a:t>
            </a:r>
            <a:r>
              <a:rPr lang="ka-GE" sz="2400" smtClean="0"/>
              <a:t>თანამდებობრივი </a:t>
            </a:r>
            <a:r>
              <a:rPr lang="ka-GE" sz="2400" smtClean="0"/>
              <a:t>უფლებამოსილების/ძალაუფლების გამოყენება კერძო ან პირადი სარგებლისთვის</a:t>
            </a:r>
          </a:p>
          <a:p>
            <a:endParaRPr lang="ka-GE" sz="2400"/>
          </a:p>
          <a:p>
            <a:endParaRPr lang="ka-GE" sz="2400" smtClean="0"/>
          </a:p>
          <a:p>
            <a:endParaRPr lang="ka-GE" sz="2400"/>
          </a:p>
          <a:p>
            <a:endParaRPr lang="ka-GE" sz="2400" smtClean="0"/>
          </a:p>
          <a:p>
            <a:pPr>
              <a:buNone/>
            </a:pPr>
            <a:endParaRPr lang="ru-RU" sz="2400"/>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normAutofit/>
          </a:bodyPr>
          <a:lstStyle/>
          <a:p>
            <a:r>
              <a:rPr lang="ka-GE" sz="3200" smtClean="0">
                <a:solidFill>
                  <a:schemeClr val="accent3"/>
                </a:solidFill>
              </a:rPr>
              <a:t>საქართველოს დღევანდელი მოდელი</a:t>
            </a:r>
            <a:endParaRPr lang="ru-RU" sz="3200">
              <a:solidFill>
                <a:schemeClr val="accent3"/>
              </a:solidFill>
            </a:endParaRPr>
          </a:p>
        </p:txBody>
      </p:sp>
      <p:sp>
        <p:nvSpPr>
          <p:cNvPr id="3" name="Content Placeholder 2"/>
          <p:cNvSpPr>
            <a:spLocks noGrp="1"/>
          </p:cNvSpPr>
          <p:nvPr>
            <p:ph idx="1"/>
          </p:nvPr>
        </p:nvSpPr>
        <p:spPr>
          <a:xfrm>
            <a:off x="457200" y="2590800"/>
            <a:ext cx="8229600" cy="3535363"/>
          </a:xfrm>
        </p:spPr>
        <p:txBody>
          <a:bodyPr>
            <a:normAutofit/>
          </a:bodyPr>
          <a:lstStyle/>
          <a:p>
            <a:pPr>
              <a:buNone/>
            </a:pPr>
            <a:r>
              <a:rPr lang="ka-GE" sz="2000" smtClean="0"/>
              <a:t>	კორუფციის წინააღმდეგ ბრძოლის უწყებათაშორისი საკოორდინაციო საბჭო:</a:t>
            </a:r>
          </a:p>
          <a:p>
            <a:pPr>
              <a:buNone/>
            </a:pPr>
            <a:endParaRPr lang="ka-GE" sz="2000" smtClean="0"/>
          </a:p>
          <a:p>
            <a:r>
              <a:rPr lang="ka-GE" sz="2000" smtClean="0"/>
              <a:t>შედგება სხვადასხვა სახელმწიფო უწყების წარმომადგენლებისგან</a:t>
            </a:r>
          </a:p>
          <a:p>
            <a:r>
              <a:rPr lang="ka-GE" sz="2000" smtClean="0"/>
              <a:t>არ არის სრულფასოვანი, დამოუკიდებელი ანტიკოურფციული უწყება</a:t>
            </a:r>
          </a:p>
          <a:p>
            <a:r>
              <a:rPr lang="ka-GE" sz="2000" smtClean="0"/>
              <a:t>არ აქვს საკუთარი ბიუჯეტი და არ ყავს საკუთარი აპარატი</a:t>
            </a:r>
          </a:p>
          <a:p>
            <a:r>
              <a:rPr lang="ka-GE" sz="2000" smtClean="0"/>
              <a:t>საბჭოს სამდივნოს ფუნქციას იუსტიციის სამინისტროს ანალიტიკური დეპარტამენტი ითავსებს</a:t>
            </a:r>
          </a:p>
          <a:p>
            <a:endParaRPr lang="ru-RU" sz="2000"/>
          </a:p>
        </p:txBody>
      </p:sp>
    </p:spTree>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noAutofit/>
          </a:bodyPr>
          <a:lstStyle/>
          <a:p>
            <a:r>
              <a:rPr lang="ka-GE" sz="3200" smtClean="0">
                <a:solidFill>
                  <a:schemeClr val="tx2"/>
                </a:solidFill>
              </a:rPr>
              <a:t/>
            </a:r>
            <a:br>
              <a:rPr lang="ka-GE" sz="3200" smtClean="0">
                <a:solidFill>
                  <a:schemeClr val="tx2"/>
                </a:solidFill>
              </a:rPr>
            </a:br>
            <a:r>
              <a:rPr lang="ka-GE" sz="3200" smtClean="0">
                <a:solidFill>
                  <a:schemeClr val="accent3"/>
                </a:solidFill>
              </a:rPr>
              <a:t>საერთაშორისო გამოცდილება: წარმატებული ანტიკორუფციული უწყების ელემენტები</a:t>
            </a:r>
            <a:endParaRPr lang="ru-RU" sz="3200">
              <a:solidFill>
                <a:schemeClr val="accent3"/>
              </a:solidFill>
            </a:endParaRPr>
          </a:p>
        </p:txBody>
      </p:sp>
      <p:sp>
        <p:nvSpPr>
          <p:cNvPr id="3" name="Content Placeholder 2"/>
          <p:cNvSpPr>
            <a:spLocks noGrp="1"/>
          </p:cNvSpPr>
          <p:nvPr>
            <p:ph idx="1"/>
          </p:nvPr>
        </p:nvSpPr>
        <p:spPr>
          <a:xfrm>
            <a:off x="457200" y="1928802"/>
            <a:ext cx="8229600" cy="4197361"/>
          </a:xfrm>
        </p:spPr>
        <p:txBody>
          <a:bodyPr>
            <a:normAutofit/>
          </a:bodyPr>
          <a:lstStyle/>
          <a:p>
            <a:endParaRPr lang="ka-GE" sz="2000" smtClean="0"/>
          </a:p>
          <a:p>
            <a:endParaRPr lang="ka-GE" sz="2000" smtClean="0"/>
          </a:p>
          <a:p>
            <a:endParaRPr lang="ka-GE" sz="2000" smtClean="0"/>
          </a:p>
          <a:p>
            <a:endParaRPr lang="ka-GE" sz="2000" smtClean="0"/>
          </a:p>
          <a:p>
            <a:r>
              <a:rPr lang="ka-GE" sz="2000" smtClean="0"/>
              <a:t>პოლიტიკური </a:t>
            </a:r>
            <a:r>
              <a:rPr lang="ka-GE" sz="2000" smtClean="0"/>
              <a:t>ავტონომია და დამოუკიდებლობა</a:t>
            </a:r>
          </a:p>
          <a:p>
            <a:r>
              <a:rPr lang="ka-GE" sz="2000" smtClean="0"/>
              <a:t>საზოგადოებასთან კავშირი და საზოგადოების ინფორმირება</a:t>
            </a:r>
          </a:p>
          <a:p>
            <a:r>
              <a:rPr lang="ka-GE" sz="2000" smtClean="0"/>
              <a:t>საკანონმდებლო ბაზა და უფლებასმოსილებები</a:t>
            </a:r>
          </a:p>
          <a:p>
            <a:r>
              <a:rPr lang="ka-GE" sz="2000" smtClean="0"/>
              <a:t>სათანადო რესურსები</a:t>
            </a:r>
          </a:p>
          <a:p>
            <a:r>
              <a:rPr lang="ka-GE" sz="2000" smtClean="0"/>
              <a:t>ანგარიშვალდებულება</a:t>
            </a:r>
            <a:endParaRPr lang="ru-RU" sz="2000"/>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0"/>
            <a:ext cx="8229600" cy="1143000"/>
          </a:xfrm>
        </p:spPr>
        <p:txBody>
          <a:bodyPr>
            <a:noAutofit/>
          </a:bodyPr>
          <a:lstStyle/>
          <a:p>
            <a:r>
              <a:rPr lang="ka-GE" sz="3600" smtClean="0">
                <a:solidFill>
                  <a:schemeClr val="accent3"/>
                </a:solidFill>
              </a:rPr>
              <a:t>გამჭვირვალობა და ანგარიშვალდებულება</a:t>
            </a:r>
            <a:endParaRPr lang="ru-RU" sz="3600">
              <a:solidFill>
                <a:schemeClr val="accent3"/>
              </a:solidFill>
            </a:endParaRPr>
          </a:p>
        </p:txBody>
      </p:sp>
      <p:sp>
        <p:nvSpPr>
          <p:cNvPr id="3" name="Content Placeholder 2"/>
          <p:cNvSpPr>
            <a:spLocks noGrp="1"/>
          </p:cNvSpPr>
          <p:nvPr>
            <p:ph idx="1"/>
          </p:nvPr>
        </p:nvSpPr>
        <p:spPr>
          <a:xfrm>
            <a:off x="457200" y="2667000"/>
            <a:ext cx="8229600" cy="3459163"/>
          </a:xfrm>
        </p:spPr>
        <p:txBody>
          <a:bodyPr>
            <a:normAutofit/>
          </a:bodyPr>
          <a:lstStyle/>
          <a:p>
            <a:endParaRPr lang="ka-GE" sz="2400" smtClean="0"/>
          </a:p>
          <a:p>
            <a:pPr>
              <a:buNone/>
            </a:pPr>
            <a:r>
              <a:rPr lang="ka-GE" sz="2400" smtClean="0"/>
              <a:t>	</a:t>
            </a:r>
          </a:p>
          <a:p>
            <a:pPr>
              <a:buNone/>
            </a:pPr>
            <a:r>
              <a:rPr lang="ka-GE" sz="2400"/>
              <a:t>	</a:t>
            </a:r>
            <a:r>
              <a:rPr lang="ka-GE" sz="2400" smtClean="0"/>
              <a:t>მმართველობის </a:t>
            </a:r>
            <a:r>
              <a:rPr lang="ka-GE" sz="2400" smtClean="0"/>
              <a:t>სისტემაში გამჭვირვალობისა და ანგარიშვალდებულების პრინციპების დამკვიდრება ამცირებს თანამდებობის ბოროტად გამოყენების (მათ შორის, კორუფციის) რისკს</a:t>
            </a:r>
            <a:endParaRPr lang="ru-RU" sz="2400"/>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95400"/>
            <a:ext cx="8229600" cy="1143000"/>
          </a:xfrm>
        </p:spPr>
        <p:txBody>
          <a:bodyPr>
            <a:noAutofit/>
          </a:bodyPr>
          <a:lstStyle/>
          <a:p>
            <a:r>
              <a:rPr lang="ka-GE" sz="3600" smtClean="0">
                <a:solidFill>
                  <a:schemeClr val="accent3"/>
                </a:solidFill>
              </a:rPr>
              <a:t>ჰორიზონტალური ანგარიშვალდებულება:</a:t>
            </a:r>
            <a:endParaRPr lang="ru-RU" sz="3600">
              <a:solidFill>
                <a:schemeClr val="accent3"/>
              </a:solidFill>
            </a:endParaRPr>
          </a:p>
        </p:txBody>
      </p:sp>
      <p:sp>
        <p:nvSpPr>
          <p:cNvPr id="3" name="Content Placeholder 2"/>
          <p:cNvSpPr>
            <a:spLocks noGrp="1"/>
          </p:cNvSpPr>
          <p:nvPr>
            <p:ph idx="1"/>
          </p:nvPr>
        </p:nvSpPr>
        <p:spPr>
          <a:xfrm>
            <a:off x="457200" y="2438400"/>
            <a:ext cx="8229600" cy="3687763"/>
          </a:xfrm>
        </p:spPr>
        <p:txBody>
          <a:bodyPr>
            <a:normAutofit lnSpcReduction="10000"/>
          </a:bodyPr>
          <a:lstStyle/>
          <a:p>
            <a:pPr>
              <a:buNone/>
            </a:pPr>
            <a:endParaRPr lang="ka-GE" sz="2400" smtClean="0"/>
          </a:p>
          <a:p>
            <a:pPr>
              <a:buNone/>
            </a:pPr>
            <a:r>
              <a:rPr lang="ka-GE" sz="2400" smtClean="0"/>
              <a:t>	</a:t>
            </a:r>
            <a:r>
              <a:rPr lang="ka-GE" sz="1800" smtClean="0"/>
              <a:t>განსხვავებით ავტორიტარული მმართველობისთვის დამახასიათებელი ვერტიკალური </a:t>
            </a:r>
            <a:r>
              <a:rPr lang="ka-GE" sz="1800" smtClean="0"/>
              <a:t>ანგარიშვალდებულებისგან, </a:t>
            </a:r>
            <a:r>
              <a:rPr lang="ka-GE" sz="1800" smtClean="0"/>
              <a:t>სადაც სისტემის ზედა რგოლებში მყოფი პირები კონტროლს ნაკლებად ექვემდებარებიან, ჰორიზონტალური ანგარიშვალდებულება გულისხმობს სისტემას, სადაც თითოეული ინსტიტუტი ზედამხედველობს სხვა ინსტიტუტების საქმიანობას და იმავდროულად თავად იმყოფება სხვა ინსტიტუტების ზედამხედველობის ქვეშ.</a:t>
            </a:r>
          </a:p>
          <a:p>
            <a:pPr>
              <a:buNone/>
            </a:pPr>
            <a:endParaRPr lang="ka-GE" sz="1800"/>
          </a:p>
          <a:p>
            <a:pPr>
              <a:buNone/>
            </a:pPr>
            <a:r>
              <a:rPr lang="ka-GE" sz="1800" smtClean="0"/>
              <a:t>	ასეთ სისტემაში, არც ერთი უწყება თუ თანამდებობის პირი არ მოქმედებს სათანადო ზედამხედველობის გარეშე, რაც ამცირებს კორუფციის საფრთხეს. </a:t>
            </a:r>
            <a:endParaRPr lang="ru-RU" sz="1800" smtClean="0"/>
          </a:p>
          <a:p>
            <a:pPr>
              <a:buNone/>
            </a:pPr>
            <a:endParaRPr lang="ka-GE" sz="2400" smtClean="0"/>
          </a:p>
        </p:txBody>
      </p:sp>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8229600" cy="1143000"/>
          </a:xfrm>
        </p:spPr>
        <p:txBody>
          <a:bodyPr>
            <a:noAutofit/>
          </a:bodyPr>
          <a:lstStyle/>
          <a:p>
            <a:r>
              <a:rPr lang="ka-GE" sz="3600" smtClean="0">
                <a:solidFill>
                  <a:schemeClr val="accent3"/>
                </a:solidFill>
              </a:rPr>
              <a:t>ეროვნული ანტიკორუფციული სისტემა</a:t>
            </a:r>
            <a:endParaRPr lang="ru-RU" sz="3600">
              <a:solidFill>
                <a:schemeClr val="accent3"/>
              </a:solidFill>
            </a:endParaRPr>
          </a:p>
        </p:txBody>
      </p:sp>
      <p:sp>
        <p:nvSpPr>
          <p:cNvPr id="3" name="Content Placeholder 2"/>
          <p:cNvSpPr>
            <a:spLocks noGrp="1"/>
          </p:cNvSpPr>
          <p:nvPr>
            <p:ph idx="1"/>
          </p:nvPr>
        </p:nvSpPr>
        <p:spPr>
          <a:xfrm>
            <a:off x="457200" y="2133600"/>
            <a:ext cx="8229600" cy="3992563"/>
          </a:xfrm>
        </p:spPr>
        <p:txBody>
          <a:bodyPr/>
          <a:lstStyle/>
          <a:p>
            <a:endParaRPr lang="ka-GE" smtClean="0"/>
          </a:p>
          <a:p>
            <a:pPr>
              <a:buNone/>
            </a:pPr>
            <a:r>
              <a:rPr lang="ka-GE" sz="2400" smtClean="0"/>
              <a:t>	ჰორიზონტალური ანგარიშვალდებულების მექანიზმების გამართულად მუშაობისთვის აუცილებელია მთელი რიგი ძლიერი ინსტიტუტების არსებობა.</a:t>
            </a:r>
          </a:p>
          <a:p>
            <a:pPr>
              <a:buNone/>
            </a:pPr>
            <a:endParaRPr lang="ka-GE" sz="2400"/>
          </a:p>
          <a:p>
            <a:pPr>
              <a:buNone/>
            </a:pPr>
            <a:r>
              <a:rPr lang="ka-GE" sz="2400" smtClean="0"/>
              <a:t>	სწორედ ამ ინსტიტუტების ერთობლიობას ვუწოდებთ ეროვნულ ანტიკორუფციულ სისტემას.</a:t>
            </a:r>
            <a:endParaRPr lang="ru-RU" sz="2400"/>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normAutofit/>
          </a:bodyPr>
          <a:lstStyle/>
          <a:p>
            <a:r>
              <a:rPr lang="ka-GE" sz="3200" smtClean="0">
                <a:solidFill>
                  <a:schemeClr val="accent3"/>
                </a:solidFill>
              </a:rPr>
              <a:t>ეროვნული ანტიკორუფციული სისტემის კონცეფცია</a:t>
            </a:r>
            <a:endParaRPr lang="ru-RU" sz="3200">
              <a:solidFill>
                <a:schemeClr val="accent3"/>
              </a:solidFill>
            </a:endParaRPr>
          </a:p>
        </p:txBody>
      </p:sp>
      <p:sp>
        <p:nvSpPr>
          <p:cNvPr id="3" name="Content Placeholder 2"/>
          <p:cNvSpPr>
            <a:spLocks noGrp="1"/>
          </p:cNvSpPr>
          <p:nvPr>
            <p:ph idx="1"/>
          </p:nvPr>
        </p:nvSpPr>
        <p:spPr>
          <a:xfrm>
            <a:off x="457200" y="2286000"/>
            <a:ext cx="8229600" cy="4191000"/>
          </a:xfrm>
        </p:spPr>
        <p:txBody>
          <a:bodyPr>
            <a:normAutofit fontScale="92500" lnSpcReduction="20000"/>
          </a:bodyPr>
          <a:lstStyle/>
          <a:p>
            <a:pPr indent="0">
              <a:buNone/>
            </a:pPr>
            <a:r>
              <a:rPr lang="ka-GE" sz="1800" smtClean="0"/>
              <a:t>მოიცავს 12 ინსტიტუტს, რომელთაგან თითოეული მნიშვნელოვან როლს ასრულებს კეთილსინდისიერი მმართველობის დამკვიდრებისა და კორუფციის შემცირების კუთხით:</a:t>
            </a:r>
          </a:p>
          <a:p>
            <a:pPr indent="0">
              <a:buNone/>
            </a:pPr>
            <a:endParaRPr lang="ka-GE" sz="1800" smtClean="0"/>
          </a:p>
          <a:p>
            <a:pPr>
              <a:buNone/>
            </a:pPr>
            <a:r>
              <a:rPr lang="ka-GE" sz="1800" smtClean="0"/>
              <a:t>	</a:t>
            </a:r>
            <a:r>
              <a:rPr lang="ka-GE" sz="1800" smtClean="0">
                <a:solidFill>
                  <a:schemeClr val="accent3"/>
                </a:solidFill>
              </a:rPr>
              <a:t>პარლამენტი</a:t>
            </a:r>
          </a:p>
          <a:p>
            <a:pPr>
              <a:buNone/>
            </a:pPr>
            <a:r>
              <a:rPr lang="ka-GE" sz="1800">
                <a:solidFill>
                  <a:schemeClr val="accent3"/>
                </a:solidFill>
              </a:rPr>
              <a:t>	</a:t>
            </a:r>
            <a:r>
              <a:rPr lang="ka-GE" sz="1800" smtClean="0">
                <a:solidFill>
                  <a:schemeClr val="accent3"/>
                </a:solidFill>
              </a:rPr>
              <a:t>მთავრობა</a:t>
            </a:r>
          </a:p>
          <a:p>
            <a:pPr>
              <a:buNone/>
            </a:pPr>
            <a:r>
              <a:rPr lang="ka-GE" sz="1800">
                <a:solidFill>
                  <a:schemeClr val="accent3"/>
                </a:solidFill>
              </a:rPr>
              <a:t>	</a:t>
            </a:r>
            <a:r>
              <a:rPr lang="ka-GE" sz="1800" smtClean="0">
                <a:solidFill>
                  <a:schemeClr val="accent3"/>
                </a:solidFill>
              </a:rPr>
              <a:t>სასამართლო</a:t>
            </a:r>
          </a:p>
          <a:p>
            <a:pPr>
              <a:buNone/>
            </a:pPr>
            <a:r>
              <a:rPr lang="ka-GE" sz="1800">
                <a:solidFill>
                  <a:schemeClr val="accent3"/>
                </a:solidFill>
              </a:rPr>
              <a:t>	</a:t>
            </a:r>
            <a:r>
              <a:rPr lang="ka-GE" sz="1800" smtClean="0">
                <a:solidFill>
                  <a:schemeClr val="accent3"/>
                </a:solidFill>
              </a:rPr>
              <a:t>საჯარო სამსახური</a:t>
            </a:r>
          </a:p>
          <a:p>
            <a:pPr>
              <a:buNone/>
            </a:pPr>
            <a:r>
              <a:rPr lang="ka-GE" sz="1800">
                <a:solidFill>
                  <a:schemeClr val="accent3"/>
                </a:solidFill>
              </a:rPr>
              <a:t>	</a:t>
            </a:r>
            <a:r>
              <a:rPr lang="ka-GE" sz="1800" smtClean="0">
                <a:solidFill>
                  <a:schemeClr val="accent3"/>
                </a:solidFill>
              </a:rPr>
              <a:t>სამართალდამცავი უწყებები</a:t>
            </a:r>
          </a:p>
          <a:p>
            <a:pPr>
              <a:buNone/>
            </a:pPr>
            <a:r>
              <a:rPr lang="ka-GE" sz="1800">
                <a:solidFill>
                  <a:schemeClr val="accent3"/>
                </a:solidFill>
              </a:rPr>
              <a:t>	</a:t>
            </a:r>
            <a:r>
              <a:rPr lang="ka-GE" sz="1800" smtClean="0">
                <a:solidFill>
                  <a:schemeClr val="accent3"/>
                </a:solidFill>
              </a:rPr>
              <a:t>საარჩევნო ადმინისტრაცია</a:t>
            </a:r>
          </a:p>
          <a:p>
            <a:pPr>
              <a:buNone/>
            </a:pPr>
            <a:r>
              <a:rPr lang="ka-GE" sz="1800">
                <a:solidFill>
                  <a:schemeClr val="accent3"/>
                </a:solidFill>
              </a:rPr>
              <a:t>	</a:t>
            </a:r>
            <a:r>
              <a:rPr lang="ka-GE" sz="1800" smtClean="0">
                <a:solidFill>
                  <a:schemeClr val="accent3"/>
                </a:solidFill>
              </a:rPr>
              <a:t>აუდიტის სამსახური</a:t>
            </a:r>
          </a:p>
          <a:p>
            <a:pPr>
              <a:buNone/>
            </a:pPr>
            <a:r>
              <a:rPr lang="ka-GE" sz="1800">
                <a:solidFill>
                  <a:schemeClr val="accent3"/>
                </a:solidFill>
              </a:rPr>
              <a:t>	</a:t>
            </a:r>
            <a:r>
              <a:rPr lang="ka-GE" sz="1800" smtClean="0">
                <a:solidFill>
                  <a:schemeClr val="accent3"/>
                </a:solidFill>
              </a:rPr>
              <a:t>სახალხო დამცველი</a:t>
            </a:r>
          </a:p>
          <a:p>
            <a:pPr>
              <a:buNone/>
            </a:pPr>
            <a:r>
              <a:rPr lang="ka-GE" sz="1800">
                <a:solidFill>
                  <a:schemeClr val="accent3"/>
                </a:solidFill>
              </a:rPr>
              <a:t>	</a:t>
            </a:r>
            <a:r>
              <a:rPr lang="ka-GE" sz="1800" smtClean="0">
                <a:solidFill>
                  <a:schemeClr val="accent3"/>
                </a:solidFill>
              </a:rPr>
              <a:t>პოლიტიკური პარტიები</a:t>
            </a:r>
          </a:p>
          <a:p>
            <a:pPr>
              <a:buNone/>
            </a:pPr>
            <a:r>
              <a:rPr lang="ka-GE" sz="1800">
                <a:solidFill>
                  <a:schemeClr val="accent3"/>
                </a:solidFill>
              </a:rPr>
              <a:t>	</a:t>
            </a:r>
            <a:r>
              <a:rPr lang="ka-GE" sz="1800" smtClean="0">
                <a:solidFill>
                  <a:schemeClr val="accent3"/>
                </a:solidFill>
              </a:rPr>
              <a:t>მედია</a:t>
            </a:r>
          </a:p>
          <a:p>
            <a:pPr>
              <a:buNone/>
            </a:pPr>
            <a:r>
              <a:rPr lang="ka-GE" sz="1800">
                <a:solidFill>
                  <a:schemeClr val="accent3"/>
                </a:solidFill>
              </a:rPr>
              <a:t>	</a:t>
            </a:r>
            <a:r>
              <a:rPr lang="ka-GE" sz="1800" smtClean="0">
                <a:solidFill>
                  <a:schemeClr val="accent3"/>
                </a:solidFill>
              </a:rPr>
              <a:t>სამოქალაქო საზოგადოება</a:t>
            </a:r>
          </a:p>
          <a:p>
            <a:pPr>
              <a:buNone/>
            </a:pPr>
            <a:r>
              <a:rPr lang="ka-GE" sz="1800">
                <a:solidFill>
                  <a:schemeClr val="accent3"/>
                </a:solidFill>
              </a:rPr>
              <a:t>	</a:t>
            </a:r>
            <a:r>
              <a:rPr lang="ka-GE" sz="1800" smtClean="0">
                <a:solidFill>
                  <a:schemeClr val="accent3"/>
                </a:solidFill>
              </a:rPr>
              <a:t>ბიზნესი</a:t>
            </a:r>
          </a:p>
          <a:p>
            <a:pPr>
              <a:buNone/>
            </a:pPr>
            <a:endParaRPr lang="ka-GE" sz="1800" smtClean="0"/>
          </a:p>
          <a:p>
            <a:pPr>
              <a:buNone/>
            </a:pPr>
            <a:endParaRPr lang="ru-RU" sz="240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 calcmode="lin" valueType="num">
                                      <p:cBhvr additive="base">
                                        <p:cTn id="5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noAutofit/>
          </a:bodyPr>
          <a:lstStyle/>
          <a:p>
            <a:r>
              <a:rPr lang="ka-GE" sz="3600" smtClean="0">
                <a:solidFill>
                  <a:schemeClr val="accent3"/>
                </a:solidFill>
              </a:rPr>
              <a:t>დემოკრატია და </a:t>
            </a:r>
            <a:r>
              <a:rPr lang="ka-GE" sz="3600" smtClean="0">
                <a:solidFill>
                  <a:schemeClr val="accent3"/>
                </a:solidFill>
              </a:rPr>
              <a:t>ბრძოლა კორუფციასთან</a:t>
            </a:r>
            <a:endParaRPr lang="ru-RU" sz="3600">
              <a:solidFill>
                <a:schemeClr val="accent3"/>
              </a:solidFill>
            </a:endParaRPr>
          </a:p>
        </p:txBody>
      </p:sp>
      <p:graphicFrame>
        <p:nvGraphicFramePr>
          <p:cNvPr id="4" name="Content Placeholder 3"/>
          <p:cNvGraphicFramePr>
            <a:graphicFrameLocks noGrp="1"/>
          </p:cNvGraphicFramePr>
          <p:nvPr>
            <p:ph idx="1"/>
          </p:nvPr>
        </p:nvGraphicFramePr>
        <p:xfrm>
          <a:off x="914400" y="2438399"/>
          <a:ext cx="7467600" cy="4190998"/>
        </p:xfrm>
        <a:graphic>
          <a:graphicData uri="http://schemas.openxmlformats.org/drawingml/2006/table">
            <a:tbl>
              <a:tblPr/>
              <a:tblGrid>
                <a:gridCol w="3954612"/>
                <a:gridCol w="3512988"/>
              </a:tblGrid>
              <a:tr h="538088">
                <a:tc>
                  <a:txBody>
                    <a:bodyPr/>
                    <a:lstStyle/>
                    <a:p>
                      <a:pPr>
                        <a:lnSpc>
                          <a:spcPct val="115000"/>
                        </a:lnSpc>
                        <a:spcAft>
                          <a:spcPts val="0"/>
                        </a:spcAft>
                      </a:pPr>
                      <a:r>
                        <a:rPr lang="ka-GE" sz="1000" b="1">
                          <a:solidFill>
                            <a:srgbClr val="000000"/>
                          </a:solidFill>
                          <a:latin typeface="Sylfaen"/>
                          <a:ea typeface="Times New Roman"/>
                          <a:cs typeface="Sylfaen"/>
                        </a:rPr>
                        <a:t>დემოკრატიის</a:t>
                      </a:r>
                      <a:r>
                        <a:rPr lang="ka-GE" sz="1000" b="1">
                          <a:solidFill>
                            <a:srgbClr val="000000"/>
                          </a:solidFill>
                          <a:latin typeface="Calibri"/>
                          <a:ea typeface="Times New Roman"/>
                          <a:cs typeface="Calibri"/>
                        </a:rPr>
                        <a:t> </a:t>
                      </a:r>
                      <a:r>
                        <a:rPr lang="ka-GE" sz="1000" b="1">
                          <a:solidFill>
                            <a:srgbClr val="000000"/>
                          </a:solidFill>
                          <a:latin typeface="Sylfaen"/>
                          <a:ea typeface="Times New Roman"/>
                          <a:cs typeface="Sylfaen"/>
                        </a:rPr>
                        <a:t>ინდექსი</a:t>
                      </a:r>
                      <a:r>
                        <a:rPr lang="ka-GE" sz="1000" b="1">
                          <a:solidFill>
                            <a:srgbClr val="000000"/>
                          </a:solidFill>
                          <a:latin typeface="Calibri"/>
                          <a:ea typeface="Times New Roman"/>
                          <a:cs typeface="Calibri"/>
                        </a:rPr>
                        <a:t> </a:t>
                      </a:r>
                      <a:r>
                        <a:rPr lang="ka-GE" sz="1000" b="1" smtClean="0">
                          <a:solidFill>
                            <a:srgbClr val="000000"/>
                          </a:solidFill>
                          <a:latin typeface="Calibri"/>
                          <a:ea typeface="Times New Roman"/>
                          <a:cs typeface="Calibri"/>
                        </a:rPr>
                        <a:t>2011</a:t>
                      </a:r>
                    </a:p>
                    <a:p>
                      <a:pPr>
                        <a:lnSpc>
                          <a:spcPct val="115000"/>
                        </a:lnSpc>
                        <a:spcAft>
                          <a:spcPts val="0"/>
                        </a:spcAft>
                      </a:pPr>
                      <a:r>
                        <a:rPr lang="ka-GE" sz="1000" b="1" smtClean="0">
                          <a:solidFill>
                            <a:srgbClr val="000000"/>
                          </a:solidFill>
                          <a:latin typeface="Calibri"/>
                          <a:ea typeface="Times New Roman"/>
                          <a:cs typeface="Times New Roman"/>
                        </a:rPr>
                        <a:t>(ეკონომისტი)</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DAF8"/>
                    </a:solidFill>
                  </a:tcPr>
                </a:tc>
                <a:tc>
                  <a:txBody>
                    <a:bodyPr/>
                    <a:lstStyle/>
                    <a:p>
                      <a:pPr>
                        <a:lnSpc>
                          <a:spcPct val="115000"/>
                        </a:lnSpc>
                        <a:spcAft>
                          <a:spcPts val="0"/>
                        </a:spcAft>
                      </a:pPr>
                      <a:r>
                        <a:rPr lang="ka-GE" sz="1000" b="1">
                          <a:solidFill>
                            <a:srgbClr val="000000"/>
                          </a:solidFill>
                          <a:latin typeface="Sylfaen"/>
                          <a:ea typeface="Times New Roman"/>
                          <a:cs typeface="Sylfaen"/>
                        </a:rPr>
                        <a:t>კორუფციის</a:t>
                      </a:r>
                      <a:r>
                        <a:rPr lang="ka-GE" sz="1000" b="1">
                          <a:solidFill>
                            <a:srgbClr val="000000"/>
                          </a:solidFill>
                          <a:latin typeface="Calibri"/>
                          <a:ea typeface="Times New Roman"/>
                          <a:cs typeface="Calibri"/>
                        </a:rPr>
                        <a:t> </a:t>
                      </a:r>
                      <a:r>
                        <a:rPr lang="ka-GE" sz="1000" b="1">
                          <a:solidFill>
                            <a:srgbClr val="000000"/>
                          </a:solidFill>
                          <a:latin typeface="Sylfaen"/>
                          <a:ea typeface="Times New Roman"/>
                          <a:cs typeface="Sylfaen"/>
                        </a:rPr>
                        <a:t>აღქმის</a:t>
                      </a:r>
                      <a:r>
                        <a:rPr lang="ka-GE" sz="1000" b="1">
                          <a:solidFill>
                            <a:srgbClr val="000000"/>
                          </a:solidFill>
                          <a:latin typeface="Calibri"/>
                          <a:ea typeface="Times New Roman"/>
                          <a:cs typeface="Calibri"/>
                        </a:rPr>
                        <a:t> </a:t>
                      </a:r>
                      <a:r>
                        <a:rPr lang="ka-GE" sz="1000" b="1">
                          <a:solidFill>
                            <a:srgbClr val="000000"/>
                          </a:solidFill>
                          <a:latin typeface="Sylfaen"/>
                          <a:ea typeface="Times New Roman"/>
                          <a:cs typeface="Sylfaen"/>
                        </a:rPr>
                        <a:t>ინდექსი</a:t>
                      </a:r>
                      <a:r>
                        <a:rPr lang="ka-GE" sz="1000" b="1">
                          <a:solidFill>
                            <a:srgbClr val="000000"/>
                          </a:solidFill>
                          <a:latin typeface="Calibri"/>
                          <a:ea typeface="Times New Roman"/>
                          <a:cs typeface="Calibri"/>
                        </a:rPr>
                        <a:t> </a:t>
                      </a:r>
                      <a:r>
                        <a:rPr lang="ka-GE" sz="1000" b="1" smtClean="0">
                          <a:solidFill>
                            <a:srgbClr val="000000"/>
                          </a:solidFill>
                          <a:latin typeface="Calibri"/>
                          <a:ea typeface="Times New Roman"/>
                          <a:cs typeface="Calibri"/>
                        </a:rPr>
                        <a:t>2011</a:t>
                      </a:r>
                    </a:p>
                    <a:p>
                      <a:pPr>
                        <a:lnSpc>
                          <a:spcPct val="115000"/>
                        </a:lnSpc>
                        <a:spcAft>
                          <a:spcPts val="0"/>
                        </a:spcAft>
                      </a:pPr>
                      <a:r>
                        <a:rPr lang="ka-GE" sz="1000" b="1" smtClean="0">
                          <a:solidFill>
                            <a:srgbClr val="000000"/>
                          </a:solidFill>
                          <a:latin typeface="Calibri"/>
                          <a:ea typeface="Times New Roman"/>
                          <a:cs typeface="Times New Roman"/>
                        </a:rPr>
                        <a:t>(საერთაშორისო გამჭვირვალობა)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1. </a:t>
                      </a:r>
                      <a:r>
                        <a:rPr lang="ka-GE" sz="1000">
                          <a:solidFill>
                            <a:srgbClr val="000000"/>
                          </a:solidFill>
                          <a:latin typeface="Sylfaen"/>
                          <a:ea typeface="Times New Roman"/>
                          <a:cs typeface="Sylfaen"/>
                        </a:rPr>
                        <a:t>ნორვეგია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1. </a:t>
                      </a:r>
                      <a:r>
                        <a:rPr lang="ka-GE" sz="1000">
                          <a:solidFill>
                            <a:srgbClr val="000000"/>
                          </a:solidFill>
                          <a:latin typeface="Sylfaen"/>
                          <a:ea typeface="Times New Roman"/>
                          <a:cs typeface="Sylfaen"/>
                        </a:rPr>
                        <a:t>ახალი</a:t>
                      </a:r>
                      <a:r>
                        <a:rPr lang="ka-GE" sz="1000">
                          <a:solidFill>
                            <a:srgbClr val="000000"/>
                          </a:solidFill>
                          <a:latin typeface="Calibri"/>
                          <a:ea typeface="Times New Roman"/>
                          <a:cs typeface="Calibri"/>
                        </a:rPr>
                        <a:t> </a:t>
                      </a:r>
                      <a:r>
                        <a:rPr lang="ka-GE" sz="1000">
                          <a:solidFill>
                            <a:srgbClr val="000000"/>
                          </a:solidFill>
                          <a:latin typeface="Sylfaen"/>
                          <a:ea typeface="Times New Roman"/>
                          <a:cs typeface="Sylfaen"/>
                        </a:rPr>
                        <a:t>ზელანდია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2. </a:t>
                      </a:r>
                      <a:r>
                        <a:rPr lang="ka-GE" sz="1000">
                          <a:solidFill>
                            <a:srgbClr val="000000"/>
                          </a:solidFill>
                          <a:latin typeface="Sylfaen"/>
                          <a:ea typeface="Times New Roman"/>
                          <a:cs typeface="Sylfaen"/>
                        </a:rPr>
                        <a:t>ისლანდია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2. </a:t>
                      </a:r>
                      <a:r>
                        <a:rPr lang="ka-GE" sz="1000">
                          <a:solidFill>
                            <a:srgbClr val="000000"/>
                          </a:solidFill>
                          <a:latin typeface="Sylfaen"/>
                          <a:ea typeface="Times New Roman"/>
                          <a:cs typeface="Sylfaen"/>
                        </a:rPr>
                        <a:t>დანია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3. </a:t>
                      </a:r>
                      <a:r>
                        <a:rPr lang="ka-GE" sz="1000">
                          <a:solidFill>
                            <a:srgbClr val="000000"/>
                          </a:solidFill>
                          <a:latin typeface="Sylfaen"/>
                          <a:ea typeface="Times New Roman"/>
                          <a:cs typeface="Sylfaen"/>
                        </a:rPr>
                        <a:t>დანია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3. </a:t>
                      </a:r>
                      <a:r>
                        <a:rPr lang="ka-GE" sz="1000">
                          <a:solidFill>
                            <a:srgbClr val="000000"/>
                          </a:solidFill>
                          <a:latin typeface="Sylfaen"/>
                          <a:ea typeface="Times New Roman"/>
                          <a:cs typeface="Sylfaen"/>
                        </a:rPr>
                        <a:t>ფინეთი</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4. </a:t>
                      </a:r>
                      <a:r>
                        <a:rPr lang="ka-GE" sz="1000">
                          <a:solidFill>
                            <a:srgbClr val="000000"/>
                          </a:solidFill>
                          <a:latin typeface="Sylfaen"/>
                          <a:ea typeface="Times New Roman"/>
                          <a:cs typeface="Sylfaen"/>
                        </a:rPr>
                        <a:t>შვედეთი</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4. </a:t>
                      </a:r>
                      <a:r>
                        <a:rPr lang="ka-GE" sz="1000">
                          <a:solidFill>
                            <a:srgbClr val="000000"/>
                          </a:solidFill>
                          <a:latin typeface="Sylfaen"/>
                          <a:ea typeface="Times New Roman"/>
                          <a:cs typeface="Sylfaen"/>
                        </a:rPr>
                        <a:t>შვედეთი</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5. </a:t>
                      </a:r>
                      <a:r>
                        <a:rPr lang="ka-GE" sz="1000">
                          <a:solidFill>
                            <a:srgbClr val="000000"/>
                          </a:solidFill>
                          <a:latin typeface="Sylfaen"/>
                          <a:ea typeface="Times New Roman"/>
                          <a:cs typeface="Sylfaen"/>
                        </a:rPr>
                        <a:t>ახალი</a:t>
                      </a:r>
                      <a:r>
                        <a:rPr lang="ka-GE" sz="1000">
                          <a:solidFill>
                            <a:srgbClr val="000000"/>
                          </a:solidFill>
                          <a:latin typeface="Calibri"/>
                          <a:ea typeface="Times New Roman"/>
                          <a:cs typeface="Calibri"/>
                        </a:rPr>
                        <a:t> </a:t>
                      </a:r>
                      <a:r>
                        <a:rPr lang="ka-GE" sz="1000">
                          <a:solidFill>
                            <a:srgbClr val="000000"/>
                          </a:solidFill>
                          <a:latin typeface="Sylfaen"/>
                          <a:ea typeface="Times New Roman"/>
                          <a:cs typeface="Sylfaen"/>
                        </a:rPr>
                        <a:t>ზელანდია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5. </a:t>
                      </a:r>
                      <a:r>
                        <a:rPr lang="ka-GE" sz="1000">
                          <a:solidFill>
                            <a:srgbClr val="000000"/>
                          </a:solidFill>
                          <a:latin typeface="Sylfaen"/>
                          <a:ea typeface="Times New Roman"/>
                          <a:cs typeface="Sylfaen"/>
                        </a:rPr>
                        <a:t>სინგაპური</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6. </a:t>
                      </a:r>
                      <a:r>
                        <a:rPr lang="ka-GE" sz="1000">
                          <a:solidFill>
                            <a:srgbClr val="000000"/>
                          </a:solidFill>
                          <a:latin typeface="Sylfaen"/>
                          <a:ea typeface="Times New Roman"/>
                          <a:cs typeface="Sylfaen"/>
                        </a:rPr>
                        <a:t>ავსტრალია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6. </a:t>
                      </a:r>
                      <a:r>
                        <a:rPr lang="ka-GE" sz="1000">
                          <a:solidFill>
                            <a:srgbClr val="000000"/>
                          </a:solidFill>
                          <a:latin typeface="Sylfaen"/>
                          <a:ea typeface="Times New Roman"/>
                          <a:cs typeface="Sylfaen"/>
                        </a:rPr>
                        <a:t>ნორვეგია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7. </a:t>
                      </a:r>
                      <a:r>
                        <a:rPr lang="ka-GE" sz="1000">
                          <a:solidFill>
                            <a:srgbClr val="000000"/>
                          </a:solidFill>
                          <a:latin typeface="Sylfaen"/>
                          <a:ea typeface="Times New Roman"/>
                          <a:cs typeface="Sylfaen"/>
                        </a:rPr>
                        <a:t>შვეიცარია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7. </a:t>
                      </a:r>
                      <a:r>
                        <a:rPr lang="ka-GE" sz="1000">
                          <a:solidFill>
                            <a:srgbClr val="000000"/>
                          </a:solidFill>
                          <a:latin typeface="Sylfaen"/>
                          <a:ea typeface="Times New Roman"/>
                          <a:cs typeface="Sylfaen"/>
                        </a:rPr>
                        <a:t>ნიდერლანდები</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8. </a:t>
                      </a:r>
                      <a:r>
                        <a:rPr lang="ka-GE" sz="1000">
                          <a:solidFill>
                            <a:srgbClr val="000000"/>
                          </a:solidFill>
                          <a:latin typeface="Sylfaen"/>
                          <a:ea typeface="Times New Roman"/>
                          <a:cs typeface="Sylfaen"/>
                        </a:rPr>
                        <a:t>კანადა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8. </a:t>
                      </a:r>
                      <a:r>
                        <a:rPr lang="ka-GE" sz="1000">
                          <a:solidFill>
                            <a:srgbClr val="000000"/>
                          </a:solidFill>
                          <a:latin typeface="Sylfaen"/>
                          <a:ea typeface="Times New Roman"/>
                          <a:cs typeface="Sylfaen"/>
                        </a:rPr>
                        <a:t>ავსტრალია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9. </a:t>
                      </a:r>
                      <a:r>
                        <a:rPr lang="ka-GE" sz="1000">
                          <a:solidFill>
                            <a:srgbClr val="000000"/>
                          </a:solidFill>
                          <a:latin typeface="Sylfaen"/>
                          <a:ea typeface="Times New Roman"/>
                          <a:cs typeface="Sylfaen"/>
                        </a:rPr>
                        <a:t>ფინეთი</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9. </a:t>
                      </a:r>
                      <a:r>
                        <a:rPr lang="ka-GE" sz="1000">
                          <a:solidFill>
                            <a:srgbClr val="000000"/>
                          </a:solidFill>
                          <a:latin typeface="Sylfaen"/>
                          <a:ea typeface="Times New Roman"/>
                          <a:cs typeface="Sylfaen"/>
                        </a:rPr>
                        <a:t>შვეიცარია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r h="365291">
                <a:tc>
                  <a:txBody>
                    <a:bodyPr/>
                    <a:lstStyle/>
                    <a:p>
                      <a:pPr>
                        <a:lnSpc>
                          <a:spcPct val="115000"/>
                        </a:lnSpc>
                        <a:spcAft>
                          <a:spcPts val="0"/>
                        </a:spcAft>
                      </a:pPr>
                      <a:r>
                        <a:rPr lang="ka-GE" sz="1000">
                          <a:solidFill>
                            <a:srgbClr val="000000"/>
                          </a:solidFill>
                          <a:latin typeface="Calibri"/>
                          <a:ea typeface="Times New Roman"/>
                          <a:cs typeface="Times New Roman"/>
                        </a:rPr>
                        <a:t>10. </a:t>
                      </a:r>
                      <a:r>
                        <a:rPr lang="ka-GE" sz="1000">
                          <a:solidFill>
                            <a:srgbClr val="000000"/>
                          </a:solidFill>
                          <a:latin typeface="Sylfaen"/>
                          <a:ea typeface="Times New Roman"/>
                          <a:cs typeface="Sylfaen"/>
                        </a:rPr>
                        <a:t>ნიდერლანდები</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E0E3"/>
                    </a:solidFill>
                  </a:tcPr>
                </a:tc>
                <a:tc>
                  <a:txBody>
                    <a:bodyPr/>
                    <a:lstStyle/>
                    <a:p>
                      <a:pPr>
                        <a:lnSpc>
                          <a:spcPct val="115000"/>
                        </a:lnSpc>
                        <a:spcAft>
                          <a:spcPts val="0"/>
                        </a:spcAft>
                      </a:pPr>
                      <a:r>
                        <a:rPr lang="ka-GE" sz="1000">
                          <a:solidFill>
                            <a:srgbClr val="000000"/>
                          </a:solidFill>
                          <a:latin typeface="Calibri"/>
                          <a:ea typeface="Times New Roman"/>
                          <a:cs typeface="Times New Roman"/>
                        </a:rPr>
                        <a:t>10. </a:t>
                      </a:r>
                      <a:r>
                        <a:rPr lang="ka-GE" sz="1000">
                          <a:solidFill>
                            <a:srgbClr val="000000"/>
                          </a:solidFill>
                          <a:latin typeface="Sylfaen"/>
                          <a:ea typeface="Times New Roman"/>
                          <a:cs typeface="Sylfaen"/>
                        </a:rPr>
                        <a:t>კანადა</a:t>
                      </a:r>
                      <a:endParaRPr lang="ru-RU" sz="1100">
                        <a:latin typeface="Calibri"/>
                        <a:ea typeface="Times New Roman"/>
                        <a:cs typeface="Times New Roman"/>
                      </a:endParaRPr>
                    </a:p>
                  </a:txBody>
                  <a:tcPr marL="76200" marR="76200" marT="76200" marB="762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AD3"/>
                    </a:solidFill>
                  </a:tcPr>
                </a:tc>
              </a:tr>
            </a:tbl>
          </a:graphicData>
        </a:graphic>
      </p:graphicFrame>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143000"/>
          </a:xfrm>
        </p:spPr>
        <p:txBody>
          <a:bodyPr>
            <a:normAutofit/>
          </a:bodyPr>
          <a:lstStyle/>
          <a:p>
            <a:r>
              <a:rPr lang="ka-GE" sz="2800" smtClean="0">
                <a:solidFill>
                  <a:schemeClr val="accent3"/>
                </a:solidFill>
              </a:rPr>
              <a:t>საქართველოს ანტიკორუფციული პოლიტიკა 2004-2012 წლებში</a:t>
            </a:r>
            <a:endParaRPr lang="ru-RU" sz="2800">
              <a:solidFill>
                <a:schemeClr val="accent3"/>
              </a:solidFill>
            </a:endParaRPr>
          </a:p>
        </p:txBody>
      </p:sp>
      <p:sp>
        <p:nvSpPr>
          <p:cNvPr id="3" name="Content Placeholder 2"/>
          <p:cNvSpPr>
            <a:spLocks noGrp="1"/>
          </p:cNvSpPr>
          <p:nvPr>
            <p:ph idx="1"/>
          </p:nvPr>
        </p:nvSpPr>
        <p:spPr>
          <a:xfrm>
            <a:off x="457200" y="2133600"/>
            <a:ext cx="8229600" cy="4419599"/>
          </a:xfrm>
        </p:spPr>
        <p:txBody>
          <a:bodyPr>
            <a:normAutofit fontScale="92500" lnSpcReduction="10000"/>
          </a:bodyPr>
          <a:lstStyle/>
          <a:p>
            <a:endParaRPr lang="ka-GE" sz="2800" smtClean="0"/>
          </a:p>
          <a:p>
            <a:r>
              <a:rPr lang="ka-GE" sz="2800" smtClean="0"/>
              <a:t>წვრილმანი კორუფციის შემცირება (სისხლისსამართლებრივი დევნა, ხელფასების მატება, ბიუროკრატიის შეკვეცა)</a:t>
            </a:r>
          </a:p>
          <a:p>
            <a:endParaRPr lang="ka-GE" sz="2800" smtClean="0"/>
          </a:p>
          <a:p>
            <a:r>
              <a:rPr lang="ka-GE" sz="2800" smtClean="0"/>
              <a:t>საბიუჯეტო შემოსავლების ზრდა და სახელმწიფოს საბაზისო ფუნქციების გაძლიერება</a:t>
            </a:r>
          </a:p>
          <a:p>
            <a:endParaRPr lang="ka-GE" sz="2800" smtClean="0"/>
          </a:p>
          <a:p>
            <a:r>
              <a:rPr lang="ka-GE" sz="2800" smtClean="0"/>
              <a:t>ანტიკორუფციული კანონმდებლობის რიგი ელემენტების გაუმჯობესება</a:t>
            </a:r>
            <a:endParaRPr lang="ru-RU" sz="2800"/>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447800"/>
          </a:xfrm>
        </p:spPr>
        <p:txBody>
          <a:bodyPr>
            <a:normAutofit/>
          </a:bodyPr>
          <a:lstStyle/>
          <a:p>
            <a:r>
              <a:rPr lang="ka-GE" sz="2800" smtClean="0">
                <a:solidFill>
                  <a:schemeClr val="accent3"/>
                </a:solidFill>
              </a:rPr>
              <a:t>საქართველოს ანტიკორუფციული სისტემა: მახასიათებლები და პრობლემები</a:t>
            </a:r>
            <a:endParaRPr lang="ru-RU" sz="2800">
              <a:solidFill>
                <a:schemeClr val="accent3"/>
              </a:solidFill>
            </a:endParaRPr>
          </a:p>
        </p:txBody>
      </p:sp>
      <p:sp>
        <p:nvSpPr>
          <p:cNvPr id="3" name="Content Placeholder 2"/>
          <p:cNvSpPr>
            <a:spLocks noGrp="1"/>
          </p:cNvSpPr>
          <p:nvPr>
            <p:ph idx="1"/>
          </p:nvPr>
        </p:nvSpPr>
        <p:spPr>
          <a:xfrm>
            <a:off x="457200" y="2133600"/>
            <a:ext cx="8229600" cy="3992563"/>
          </a:xfrm>
        </p:spPr>
        <p:txBody>
          <a:bodyPr>
            <a:normAutofit lnSpcReduction="10000"/>
          </a:bodyPr>
          <a:lstStyle/>
          <a:p>
            <a:endParaRPr lang="ka-GE" sz="1800" smtClean="0"/>
          </a:p>
          <a:p>
            <a:endParaRPr lang="ka-GE" sz="1800" smtClean="0"/>
          </a:p>
          <a:p>
            <a:r>
              <a:rPr lang="ka-GE" sz="1800" smtClean="0"/>
              <a:t>ძლიერი </a:t>
            </a:r>
            <a:r>
              <a:rPr lang="ka-GE" sz="1800" smtClean="0"/>
              <a:t>აღმასრულებელი შტო და სამართალდამცავი ორგანოები</a:t>
            </a:r>
          </a:p>
          <a:p>
            <a:r>
              <a:rPr lang="ka-GE" sz="1800" smtClean="0"/>
              <a:t>სუსტი პარლამენტი და სასამართლო, რაც სისტემაში ურთიერთკონტროლისა და გაწონასწორების მექანიზმების მოშლას იწვევს</a:t>
            </a:r>
          </a:p>
          <a:p>
            <a:r>
              <a:rPr lang="ka-GE" sz="1800" smtClean="0"/>
              <a:t>არასაკმარისად დამოუკიდებელი პროკურატურა, კონტროლის პალატა, ცენტრალური საარჩევნო კომისია</a:t>
            </a:r>
          </a:p>
          <a:p>
            <a:r>
              <a:rPr lang="ka-GE" sz="1800" smtClean="0"/>
              <a:t>სუსტი გარე მაკონტროლებლები (პოლიტიკური პარტიები, მედია, სამოქალაქო სექტორი)</a:t>
            </a:r>
          </a:p>
          <a:p>
            <a:endParaRPr lang="ka-GE" sz="1800" smtClean="0"/>
          </a:p>
          <a:p>
            <a:pPr>
              <a:buNone/>
            </a:pPr>
            <a:r>
              <a:rPr lang="ka-GE" sz="1800" smtClean="0"/>
              <a:t>	შედეგი: ძალაუფლების კონცენტრაცია და ჰორიზონტალური ანგარიშვალდებულების ნაკლებობა</a:t>
            </a:r>
            <a:endParaRPr lang="ru-RU" sz="1800"/>
          </a:p>
        </p:txBody>
      </p:sp>
    </p:spTree>
  </p:cSld>
  <p:clrMapOvr>
    <a:masterClrMapping/>
  </p:clrMapOvr>
  <p:transition spd="slow">
    <p:fade thruBlk="1"/>
  </p:transition>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506</TotalTime>
  <Words>554</Words>
  <Application>Microsoft Office PowerPoint</Application>
  <PresentationFormat>On-screen Show (4:3)</PresentationFormat>
  <Paragraphs>148</Paragraphs>
  <Slides>21</Slides>
  <Notes>0</Notes>
  <HiddenSlides>0</HiddenSlides>
  <MMClips>0</MMClips>
  <ScaleCrop>false</ScaleCrop>
  <HeadingPairs>
    <vt:vector size="6" baseType="variant">
      <vt:variant>
        <vt:lpstr>Theme</vt:lpstr>
      </vt:variant>
      <vt:variant>
        <vt:i4>1</vt:i4>
      </vt:variant>
      <vt:variant>
        <vt:lpstr>Slide Titles</vt:lpstr>
      </vt:variant>
      <vt:variant>
        <vt:i4>21</vt:i4>
      </vt:variant>
      <vt:variant>
        <vt:lpstr>Custom Shows</vt:lpstr>
      </vt:variant>
      <vt:variant>
        <vt:i4>1</vt:i4>
      </vt:variant>
    </vt:vector>
  </HeadingPairs>
  <TitlesOfParts>
    <vt:vector size="23" baseType="lpstr">
      <vt:lpstr>Office Theme</vt:lpstr>
      <vt:lpstr>ანტიკორუფციული რეფორმები  სარეკომენდაციო დოკუმენტი    2012 </vt:lpstr>
      <vt:lpstr>კორუფციის დეფინიცია</vt:lpstr>
      <vt:lpstr>გამჭვირვალობა და ანგარიშვალდებულება</vt:lpstr>
      <vt:lpstr>ჰორიზონტალური ანგარიშვალდებულება:</vt:lpstr>
      <vt:lpstr>ეროვნული ანტიკორუფციული სისტემა</vt:lpstr>
      <vt:lpstr>ეროვნული ანტიკორუფციული სისტემის კონცეფცია</vt:lpstr>
      <vt:lpstr>დემოკრატია და ბრძოლა კორუფციასთან</vt:lpstr>
      <vt:lpstr>საქართველოს ანტიკორუფციული პოლიტიკა 2004-2012 წლებში</vt:lpstr>
      <vt:lpstr>საქართველოს ანტიკორუფციული სისტემა: მახასიათებლები და პრობლემები</vt:lpstr>
      <vt:lpstr>საქართველოს ანტიკორუფციული სისტემის ინსტიტუტები</vt:lpstr>
      <vt:lpstr>კანონი vs პრაქტიკა</vt:lpstr>
      <vt:lpstr>ჰორიზონტალური ანგარიშვალდებულების ნაკლებობის შედეგები</vt:lpstr>
      <vt:lpstr>რეკომენდაციები</vt:lpstr>
      <vt:lpstr>რეკომენდაციები</vt:lpstr>
      <vt:lpstr>რეკომენდაციები</vt:lpstr>
      <vt:lpstr>რეკომენდაციები</vt:lpstr>
      <vt:lpstr>რეკომენდაციები</vt:lpstr>
      <vt:lpstr>დამოუკიდებელი ანტიკორუფციული უწყება </vt:lpstr>
      <vt:lpstr>ანტიკორუფციული უწყების სახეობები</vt:lpstr>
      <vt:lpstr>საქართველოს დღევანდელი მოდელი</vt:lpstr>
      <vt:lpstr> საერთაშორისო გამოცდილება: წარმატებული ანტიკორუფციული უწყების ელემენტები</vt:lpstr>
      <vt:lpstr>Custom Show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როგორ ირღვეოდა საკუთრების უფლება საქართველოში</dc:title>
  <dc:creator>Gia</dc:creator>
  <cp:lastModifiedBy>User</cp:lastModifiedBy>
  <cp:revision>131</cp:revision>
  <dcterms:created xsi:type="dcterms:W3CDTF">2006-08-16T00:00:00Z</dcterms:created>
  <dcterms:modified xsi:type="dcterms:W3CDTF">2012-11-21T10:27:24Z</dcterms:modified>
</cp:coreProperties>
</file>