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7"/>
    <p:restoredTop sz="95690"/>
  </p:normalViewPr>
  <p:slideViewPr>
    <p:cSldViewPr>
      <p:cViewPr varScale="1">
        <p:scale>
          <a:sx n="95" d="100"/>
          <a:sy n="95" d="100"/>
        </p:scale>
        <p:origin x="192" y="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localhost/Users/erekleu/Google%20Drive/GCB%202016/gcb2016%20GE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localhost/Users/erekleu/Google%20Drive/GCB%202016/gcb2016%20GE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/>
              <a:t>აქვთ თუ არა</a:t>
            </a:r>
            <a:r>
              <a:rPr lang="ka-GE" baseline="0"/>
              <a:t> მდიდრებს გადამეტებული გავლენა? </a:t>
            </a:r>
            <a:br>
              <a:rPr lang="ka-GE" baseline="0"/>
            </a:br>
            <a:r>
              <a:rPr lang="ka-GE" sz="1050" baseline="0"/>
              <a:t>მდიდარი პირები ხშირად იყენებენ თავიანთ გავლენას მთავრობაზე საკუთარი ინტერესებისთვის და საჭიროა უფრო მკაცრი წესები ამის პრევენციისთვის</a:t>
            </a:r>
            <a:endParaRPr lang="en-US"/>
          </a:p>
        </c:rich>
      </c:tx>
      <c:layout>
        <c:manualLayout>
          <c:xMode val="edge"/>
          <c:yMode val="edge"/>
          <c:x val="0.100335617770001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[1]Q6!$B$60:$N$61</c:f>
              <c:multiLvlStrCache>
                <c:ptCount val="13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  <c:pt idx="5">
                    <c:v>%</c:v>
                  </c:pt>
                  <c:pt idx="6">
                    <c:v>%</c:v>
                  </c:pt>
                  <c:pt idx="7">
                    <c:v>%</c:v>
                  </c:pt>
                  <c:pt idx="8">
                    <c:v>%</c:v>
                  </c:pt>
                  <c:pt idx="9">
                    <c:v>%</c:v>
                  </c:pt>
                  <c:pt idx="10">
                    <c:v>%</c:v>
                  </c:pt>
                  <c:pt idx="12">
                    <c:v>%</c:v>
                  </c:pt>
                </c:lvl>
                <c:lvl>
                  <c:pt idx="0">
                    <c:v>არ არის პრობლემა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დიდი პრობლემაა</c:v>
                  </c:pt>
                  <c:pt idx="10">
                    <c:v>არ ვიცი</c:v>
                  </c:pt>
                  <c:pt idx="12">
                    <c:v>ეთანხმება</c:v>
                  </c:pt>
                </c:lvl>
              </c:multiLvlStrCache>
            </c:multiLvlStrRef>
          </c:cat>
          <c:val>
            <c:numRef>
              <c:f>[1]Q6!$B$62:$N$62</c:f>
              <c:numCache>
                <c:formatCode>General</c:formatCode>
                <c:ptCount val="13"/>
                <c:pt idx="0">
                  <c:v>10.0</c:v>
                </c:pt>
                <c:pt idx="1">
                  <c:v>4.0</c:v>
                </c:pt>
                <c:pt idx="2">
                  <c:v>6.0</c:v>
                </c:pt>
                <c:pt idx="3">
                  <c:v>4.0</c:v>
                </c:pt>
                <c:pt idx="4">
                  <c:v>10.0</c:v>
                </c:pt>
                <c:pt idx="5">
                  <c:v>5.0</c:v>
                </c:pt>
                <c:pt idx="6">
                  <c:v>5.0</c:v>
                </c:pt>
                <c:pt idx="7">
                  <c:v>8.0</c:v>
                </c:pt>
                <c:pt idx="8">
                  <c:v>6.0</c:v>
                </c:pt>
                <c:pt idx="9">
                  <c:v>29.0</c:v>
                </c:pt>
                <c:pt idx="10">
                  <c:v>13.0</c:v>
                </c:pt>
                <c:pt idx="12">
                  <c:v>48.0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2141105984"/>
        <c:axId val="-2141391184"/>
      </c:barChart>
      <c:catAx>
        <c:axId val="-214110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96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1391184"/>
        <c:crosses val="autoZero"/>
        <c:auto val="1"/>
        <c:lblAlgn val="ctr"/>
        <c:lblOffset val="100"/>
        <c:noMultiLvlLbl val="0"/>
      </c:catAx>
      <c:valAx>
        <c:axId val="-214139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110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a-GE"/>
              <a:t>რამდენად კარგად უმკლავდება საქართველოს მთავრობა კორუფციასთან ბრძოლას?</a:t>
            </a:r>
            <a:endParaRPr lang="en-US"/>
          </a:p>
        </c:rich>
      </c:tx>
      <c:layout>
        <c:manualLayout>
          <c:xMode val="edge"/>
          <c:yMode val="edge"/>
          <c:x val="0.130991421211238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'/Users/erekleu/Google Drive/GCB 2016/[161101_Full Final Regional Results_Checked_EMBARGOED 16 NOV.xlsx]q14chart'!$A$3</c:f>
              <c:strCache>
                <c:ptCount val="1"/>
                <c:pt idx="0">
                  <c:v>Georgia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[1]q14chart!$B$1:$H$2</c:f>
              <c:multiLvlStrCache>
                <c:ptCount val="7"/>
                <c:lvl>
                  <c:pt idx="0">
                    <c:v>%</c:v>
                  </c:pt>
                  <c:pt idx="1">
                    <c:v>%</c:v>
                  </c:pt>
                  <c:pt idx="2">
                    <c:v>%</c:v>
                  </c:pt>
                  <c:pt idx="3">
                    <c:v>%</c:v>
                  </c:pt>
                  <c:pt idx="4">
                    <c:v>%</c:v>
                  </c:pt>
                  <c:pt idx="5">
                    <c:v>%</c:v>
                  </c:pt>
                  <c:pt idx="6">
                    <c:v>%</c:v>
                  </c:pt>
                </c:lvl>
                <c:lvl>
                  <c:pt idx="0">
                    <c:v>ძალიან ცუდად</c:v>
                  </c:pt>
                  <c:pt idx="1">
                    <c:v>ცუდად</c:v>
                  </c:pt>
                  <c:pt idx="2">
                    <c:v>კარგად</c:v>
                  </c:pt>
                  <c:pt idx="3">
                    <c:v>ძალიან კარგად</c:v>
                  </c:pt>
                  <c:pt idx="4">
                    <c:v>საკმარისი არ მსმენია რომ შევაფასო</c:v>
                  </c:pt>
                  <c:pt idx="5">
                    <c:v>არ ვიცი</c:v>
                  </c:pt>
                  <c:pt idx="6">
                    <c:v>უარი პასუხზე</c:v>
                  </c:pt>
                </c:lvl>
              </c:multiLvlStrCache>
            </c:multiLvlStrRef>
          </c:cat>
          <c:val>
            <c:numRef>
              <c:f>[1]q14chart!$B$3:$H$3</c:f>
              <c:numCache>
                <c:formatCode>General</c:formatCode>
                <c:ptCount val="7"/>
                <c:pt idx="0">
                  <c:v>17.0</c:v>
                </c:pt>
                <c:pt idx="1">
                  <c:v>24.0</c:v>
                </c:pt>
                <c:pt idx="2">
                  <c:v>23.0</c:v>
                </c:pt>
                <c:pt idx="3">
                  <c:v>3.0</c:v>
                </c:pt>
                <c:pt idx="4">
                  <c:v>10.0</c:v>
                </c:pt>
                <c:pt idx="5">
                  <c:v>22.0</c:v>
                </c:pt>
                <c:pt idx="6">
                  <c:v>1.0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C52B0-04B9-47C8-9616-2A7F3DC41F92}" type="datetimeFigureOut">
              <a:rPr lang="en-US" smtClean="0"/>
              <a:pPr/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D3856-8802-4208-9344-91FA9C0F6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/>
          </p:cNvSpPr>
          <p:nvPr/>
        </p:nvSpPr>
        <p:spPr>
          <a:xfrm>
            <a:off x="609600" y="3276600"/>
            <a:ext cx="77724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a-GE" sz="3600" b="1" dirty="0" smtClean="0">
                <a:latin typeface="+mj-lt"/>
                <a:ea typeface="+mj-ea"/>
                <a:cs typeface="+mj-cs"/>
              </a:rPr>
              <a:t>კორუფციის გლობალური ბარომეტრი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6"/>
          <p:cNvSpPr txBox="1">
            <a:spLocks/>
          </p:cNvSpPr>
          <p:nvPr/>
        </p:nvSpPr>
        <p:spPr>
          <a:xfrm>
            <a:off x="1219200" y="44958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ka-GE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a-GE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2016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რა</a:t>
            </a:r>
            <a:r>
              <a:rPr lang="ru-RU" sz="2000" dirty="0"/>
              <a:t> </a:t>
            </a:r>
            <a:r>
              <a:rPr lang="ru-RU" sz="2000" dirty="0" err="1"/>
              <a:t>ფაქტორების</a:t>
            </a:r>
            <a:r>
              <a:rPr lang="ru-RU" sz="2000" dirty="0"/>
              <a:t> </a:t>
            </a:r>
            <a:r>
              <a:rPr lang="ru-RU" sz="2000" dirty="0" err="1"/>
              <a:t>გამო</a:t>
            </a:r>
            <a:r>
              <a:rPr lang="ru-RU" sz="2000" dirty="0"/>
              <a:t> </a:t>
            </a:r>
            <a:r>
              <a:rPr lang="ru-RU" sz="2000" dirty="0" err="1"/>
              <a:t>იკავებენ</a:t>
            </a:r>
            <a:r>
              <a:rPr lang="ru-RU" sz="2000" dirty="0"/>
              <a:t> </a:t>
            </a:r>
            <a:r>
              <a:rPr lang="ru-RU" sz="2000" dirty="0" err="1"/>
              <a:t>თავს</a:t>
            </a:r>
            <a:r>
              <a:rPr lang="ru-RU" sz="2000" dirty="0"/>
              <a:t> </a:t>
            </a:r>
            <a:r>
              <a:rPr lang="ru-RU" sz="2000" dirty="0" err="1"/>
              <a:t>მოქალაქეები</a:t>
            </a:r>
            <a:r>
              <a:rPr lang="ru-RU" sz="2000" dirty="0"/>
              <a:t> </a:t>
            </a:r>
            <a:r>
              <a:rPr lang="ru-RU" sz="2000" dirty="0" err="1"/>
              <a:t>კორუფციული</a:t>
            </a:r>
            <a:r>
              <a:rPr lang="ru-RU" sz="2000" dirty="0"/>
              <a:t> </a:t>
            </a:r>
            <a:r>
              <a:rPr lang="ru-RU" sz="2000" dirty="0" err="1"/>
              <a:t>ფაქტის</a:t>
            </a:r>
            <a:r>
              <a:rPr lang="ru-RU" sz="2000" dirty="0"/>
              <a:t> </a:t>
            </a:r>
            <a:r>
              <a:rPr lang="ru-RU" sz="2000" dirty="0" err="1"/>
              <a:t>მიხლებისგან</a:t>
            </a:r>
            <a:r>
              <a:rPr lang="ru-RU" sz="2000" dirty="0"/>
              <a:t> </a:t>
            </a:r>
            <a:r>
              <a:rPr lang="ru-RU" sz="2000" dirty="0" err="1"/>
              <a:t>თავს</a:t>
            </a:r>
            <a:r>
              <a:rPr lang="ru-RU" sz="2000" dirty="0"/>
              <a:t>?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endParaRPr lang="ka-GE" dirty="0" smtClean="0"/>
          </a:p>
          <a:p>
            <a:pPr fontAlgn="base"/>
            <a:r>
              <a:rPr lang="en-US" dirty="0" err="1" smtClean="0"/>
              <a:t>უმრავლესობა</a:t>
            </a:r>
            <a:r>
              <a:rPr lang="en-US" dirty="0" smtClean="0"/>
              <a:t> </a:t>
            </a:r>
            <a:r>
              <a:rPr lang="en-US" dirty="0" err="1"/>
              <a:t>ამხელს</a:t>
            </a:r>
            <a:r>
              <a:rPr lang="en-US" dirty="0"/>
              <a:t> - 4%</a:t>
            </a:r>
          </a:p>
          <a:p>
            <a:pPr fontAlgn="base"/>
            <a:r>
              <a:rPr lang="en-US" dirty="0" err="1"/>
              <a:t>მათზე</a:t>
            </a:r>
            <a:r>
              <a:rPr lang="en-US" dirty="0"/>
              <a:t> </a:t>
            </a:r>
            <a:r>
              <a:rPr lang="en-US" dirty="0" err="1"/>
              <a:t>გავლენა</a:t>
            </a:r>
            <a:r>
              <a:rPr lang="en-US" dirty="0"/>
              <a:t> </a:t>
            </a:r>
            <a:r>
              <a:rPr lang="en-US" dirty="0" err="1"/>
              <a:t>ექნება</a:t>
            </a:r>
            <a:r>
              <a:rPr lang="en-US" dirty="0"/>
              <a:t> - 5%</a:t>
            </a:r>
          </a:p>
          <a:p>
            <a:pPr fontAlgn="base"/>
            <a:r>
              <a:rPr lang="en-US" dirty="0" err="1"/>
              <a:t>რთულია</a:t>
            </a:r>
            <a:r>
              <a:rPr lang="en-US" dirty="0"/>
              <a:t> </a:t>
            </a:r>
            <a:r>
              <a:rPr lang="en-US" dirty="0" err="1"/>
              <a:t>კორუფციული</a:t>
            </a:r>
            <a:r>
              <a:rPr lang="en-US" dirty="0"/>
              <a:t> </a:t>
            </a:r>
            <a:r>
              <a:rPr lang="en-US" dirty="0" err="1"/>
              <a:t>ფაქტის</a:t>
            </a:r>
            <a:r>
              <a:rPr lang="en-US" dirty="0"/>
              <a:t> </a:t>
            </a:r>
            <a:r>
              <a:rPr lang="en-US" dirty="0" err="1"/>
              <a:t>დადასტურება</a:t>
            </a:r>
            <a:r>
              <a:rPr lang="en-US" dirty="0"/>
              <a:t> - 14%</a:t>
            </a:r>
          </a:p>
          <a:p>
            <a:pPr fontAlgn="base"/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აქვთ</a:t>
            </a:r>
            <a:r>
              <a:rPr lang="en-US" dirty="0"/>
              <a:t> </a:t>
            </a:r>
            <a:r>
              <a:rPr lang="en-US" dirty="0" err="1"/>
              <a:t>საკმარისი</a:t>
            </a:r>
            <a:r>
              <a:rPr lang="en-US" dirty="0"/>
              <a:t> </a:t>
            </a:r>
            <a:r>
              <a:rPr lang="en-US" dirty="0" err="1"/>
              <a:t>დრო</a:t>
            </a:r>
            <a:r>
              <a:rPr lang="en-US" dirty="0"/>
              <a:t> - 2%</a:t>
            </a:r>
          </a:p>
          <a:p>
            <a:pPr fontAlgn="base"/>
            <a:r>
              <a:rPr lang="en-US" dirty="0" err="1"/>
              <a:t>ადამიანებმა</a:t>
            </a:r>
            <a:r>
              <a:rPr lang="en-US" dirty="0"/>
              <a:t> </a:t>
            </a:r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იციან</a:t>
            </a:r>
            <a:r>
              <a:rPr lang="en-US" dirty="0"/>
              <a:t> </a:t>
            </a:r>
            <a:r>
              <a:rPr lang="en-US" dirty="0" err="1"/>
              <a:t>რომელ</a:t>
            </a:r>
            <a:r>
              <a:rPr lang="en-US" dirty="0"/>
              <a:t> </a:t>
            </a:r>
            <a:r>
              <a:rPr lang="en-US" dirty="0" err="1"/>
              <a:t>უწყებას</a:t>
            </a:r>
            <a:r>
              <a:rPr lang="en-US" dirty="0"/>
              <a:t> </a:t>
            </a:r>
            <a:r>
              <a:rPr lang="en-US" dirty="0" err="1"/>
              <a:t>მიმართონ</a:t>
            </a:r>
            <a:r>
              <a:rPr lang="en-US" dirty="0"/>
              <a:t> - 4%</a:t>
            </a:r>
          </a:p>
          <a:p>
            <a:pPr fontAlgn="base"/>
            <a:r>
              <a:rPr lang="en-US" dirty="0" err="1"/>
              <a:t>ადამიანებმა</a:t>
            </a:r>
            <a:r>
              <a:rPr lang="en-US" dirty="0"/>
              <a:t> </a:t>
            </a:r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იციან</a:t>
            </a:r>
            <a:r>
              <a:rPr lang="en-US" dirty="0"/>
              <a:t>, </a:t>
            </a:r>
            <a:r>
              <a:rPr lang="en-US" dirty="0" err="1"/>
              <a:t>როგორ</a:t>
            </a:r>
            <a:r>
              <a:rPr lang="en-US" dirty="0"/>
              <a:t> </a:t>
            </a:r>
            <a:r>
              <a:rPr lang="en-US" dirty="0" err="1"/>
              <a:t>ამხილონ</a:t>
            </a:r>
            <a:r>
              <a:rPr lang="en-US" dirty="0"/>
              <a:t> - 1%</a:t>
            </a:r>
          </a:p>
          <a:p>
            <a:pPr fontAlgn="base"/>
            <a:r>
              <a:rPr lang="en-US" dirty="0" err="1"/>
              <a:t>რეაგირება</a:t>
            </a:r>
            <a:r>
              <a:rPr lang="en-US" dirty="0"/>
              <a:t> </a:t>
            </a:r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მოჰყვება</a:t>
            </a:r>
            <a:r>
              <a:rPr lang="en-US" dirty="0"/>
              <a:t> - 7%</a:t>
            </a:r>
          </a:p>
          <a:p>
            <a:pPr fontAlgn="base"/>
            <a:r>
              <a:rPr lang="en-US" dirty="0" err="1" smtClean="0"/>
              <a:t>კორუფცია</a:t>
            </a:r>
            <a:r>
              <a:rPr lang="en-US" dirty="0" smtClean="0"/>
              <a:t> </a:t>
            </a:r>
            <a:r>
              <a:rPr lang="en-US" dirty="0" err="1"/>
              <a:t>ნორმალურია</a:t>
            </a:r>
            <a:r>
              <a:rPr lang="en-US" dirty="0"/>
              <a:t> - 1%</a:t>
            </a:r>
          </a:p>
          <a:p>
            <a:pPr fontAlgn="base"/>
            <a:r>
              <a:rPr lang="en-US" dirty="0" err="1"/>
              <a:t>ადამიანებს</a:t>
            </a:r>
            <a:r>
              <a:rPr lang="en-US" dirty="0"/>
              <a:t> </a:t>
            </a:r>
            <a:r>
              <a:rPr lang="en-US" dirty="0" err="1"/>
              <a:t>ეშინიათ</a:t>
            </a:r>
            <a:r>
              <a:rPr lang="en-US" dirty="0"/>
              <a:t> </a:t>
            </a:r>
            <a:r>
              <a:rPr lang="en-US" dirty="0" err="1"/>
              <a:t>მხილების</a:t>
            </a:r>
            <a:r>
              <a:rPr lang="en-US" dirty="0"/>
              <a:t> </a:t>
            </a:r>
            <a:r>
              <a:rPr lang="en-US" dirty="0" err="1"/>
              <a:t>გამო</a:t>
            </a:r>
            <a:r>
              <a:rPr lang="en-US" dirty="0"/>
              <a:t> </a:t>
            </a:r>
            <a:r>
              <a:rPr lang="en-US" dirty="0" err="1"/>
              <a:t>მოსალოდნელი</a:t>
            </a:r>
            <a:r>
              <a:rPr lang="en-US" dirty="0"/>
              <a:t> </a:t>
            </a:r>
            <a:r>
              <a:rPr lang="en-US" dirty="0" err="1"/>
              <a:t>შედეგების</a:t>
            </a:r>
            <a:r>
              <a:rPr lang="en-US" dirty="0"/>
              <a:t> - 29%</a:t>
            </a:r>
          </a:p>
          <a:p>
            <a:pPr fontAlgn="base"/>
            <a:r>
              <a:rPr lang="en-US" dirty="0" err="1"/>
              <a:t>თანამდებობის</a:t>
            </a:r>
            <a:r>
              <a:rPr lang="en-US" dirty="0"/>
              <a:t> </a:t>
            </a:r>
            <a:r>
              <a:rPr lang="en-US" dirty="0" err="1"/>
              <a:t>პირები</a:t>
            </a:r>
            <a:r>
              <a:rPr lang="en-US" dirty="0"/>
              <a:t>, </a:t>
            </a:r>
            <a:r>
              <a:rPr lang="en-US" dirty="0" err="1"/>
              <a:t>რომლებთანაც</a:t>
            </a:r>
            <a:r>
              <a:rPr lang="en-US" dirty="0"/>
              <a:t> </a:t>
            </a:r>
            <a:r>
              <a:rPr lang="en-US" dirty="0" err="1"/>
              <a:t>უნდა</a:t>
            </a:r>
            <a:r>
              <a:rPr lang="en-US" dirty="0"/>
              <a:t> </a:t>
            </a:r>
            <a:r>
              <a:rPr lang="en-US" dirty="0" err="1"/>
              <a:t>ამხილონ</a:t>
            </a:r>
            <a:r>
              <a:rPr lang="en-US" dirty="0"/>
              <a:t> </a:t>
            </a:r>
            <a:r>
              <a:rPr lang="en-US" dirty="0" err="1"/>
              <a:t>თავად</a:t>
            </a:r>
            <a:r>
              <a:rPr lang="en-US" dirty="0"/>
              <a:t> </a:t>
            </a:r>
            <a:r>
              <a:rPr lang="en-US" dirty="0" err="1"/>
              <a:t>არიან</a:t>
            </a:r>
            <a:r>
              <a:rPr lang="en-US" dirty="0"/>
              <a:t> </a:t>
            </a:r>
            <a:r>
              <a:rPr lang="en-US" dirty="0" err="1"/>
              <a:t>კორუმპირებულნი</a:t>
            </a:r>
            <a:r>
              <a:rPr lang="en-US" dirty="0"/>
              <a:t> - 2%</a:t>
            </a:r>
          </a:p>
          <a:p>
            <a:pPr fontAlgn="base"/>
            <a:r>
              <a:rPr lang="en-US" dirty="0" err="1"/>
              <a:t>კორუფციულ</a:t>
            </a:r>
            <a:r>
              <a:rPr lang="en-US" dirty="0"/>
              <a:t> </a:t>
            </a:r>
            <a:r>
              <a:rPr lang="en-US" dirty="0" err="1"/>
              <a:t>საქმიანობაში</a:t>
            </a:r>
            <a:r>
              <a:rPr lang="en-US" dirty="0"/>
              <a:t> </a:t>
            </a:r>
            <a:r>
              <a:rPr lang="en-US" dirty="0" err="1"/>
              <a:t>ხელისუფლების</a:t>
            </a:r>
            <a:r>
              <a:rPr lang="en-US" dirty="0"/>
              <a:t> </a:t>
            </a:r>
            <a:r>
              <a:rPr lang="en-US" dirty="0" err="1"/>
              <a:t>ფული</a:t>
            </a:r>
            <a:r>
              <a:rPr lang="en-US" dirty="0"/>
              <a:t> </a:t>
            </a:r>
            <a:r>
              <a:rPr lang="en-US" dirty="0" err="1"/>
              <a:t>იხარჯება</a:t>
            </a:r>
            <a:r>
              <a:rPr lang="en-US" dirty="0"/>
              <a:t>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არა</a:t>
            </a:r>
            <a:r>
              <a:rPr lang="en-US" dirty="0"/>
              <a:t> </a:t>
            </a:r>
            <a:r>
              <a:rPr lang="en-US" dirty="0" err="1"/>
              <a:t>მოქალაქეების</a:t>
            </a:r>
            <a:r>
              <a:rPr lang="en-US" dirty="0"/>
              <a:t>, </a:t>
            </a:r>
            <a:r>
              <a:rPr lang="en-US" dirty="0" err="1"/>
              <a:t>ამიტომ</a:t>
            </a:r>
            <a:r>
              <a:rPr lang="en-US" dirty="0"/>
              <a:t> </a:t>
            </a:r>
            <a:r>
              <a:rPr lang="en-US" dirty="0" err="1"/>
              <a:t>პრობლემას</a:t>
            </a:r>
            <a:r>
              <a:rPr lang="en-US" dirty="0"/>
              <a:t> </a:t>
            </a:r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წარმოადგენს</a:t>
            </a:r>
            <a:r>
              <a:rPr lang="en-US" dirty="0"/>
              <a:t> - 1%</a:t>
            </a:r>
          </a:p>
          <a:p>
            <a:pPr fontAlgn="base"/>
            <a:r>
              <a:rPr lang="en-US" dirty="0" err="1"/>
              <a:t>სხვა</a:t>
            </a:r>
            <a:r>
              <a:rPr lang="en-US" dirty="0"/>
              <a:t> - 1%</a:t>
            </a:r>
          </a:p>
          <a:p>
            <a:pPr fontAlgn="base"/>
            <a:r>
              <a:rPr lang="en-US" dirty="0" err="1"/>
              <a:t>არ</a:t>
            </a:r>
            <a:r>
              <a:rPr lang="en-US" dirty="0"/>
              <a:t> </a:t>
            </a:r>
            <a:r>
              <a:rPr lang="en-US" dirty="0" err="1"/>
              <a:t>ვიცი</a:t>
            </a:r>
            <a:r>
              <a:rPr lang="en-US" dirty="0"/>
              <a:t>  - 28%</a:t>
            </a:r>
          </a:p>
          <a:p>
            <a:pPr fontAlgn="base"/>
            <a:r>
              <a:rPr lang="en-US" dirty="0" err="1"/>
              <a:t>პასუხზე</a:t>
            </a:r>
            <a:r>
              <a:rPr lang="en-US" dirty="0"/>
              <a:t> </a:t>
            </a:r>
            <a:r>
              <a:rPr lang="en-US" dirty="0" err="1"/>
              <a:t>უარი</a:t>
            </a:r>
            <a:r>
              <a:rPr lang="en-US" dirty="0"/>
              <a:t> </a:t>
            </a:r>
            <a:r>
              <a:rPr lang="en-US" dirty="0" err="1"/>
              <a:t>განაცხადა</a:t>
            </a:r>
            <a:r>
              <a:rPr lang="en-US" dirty="0"/>
              <a:t> - 1%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91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ეთანხმებით</a:t>
            </a:r>
            <a:r>
              <a:rPr lang="en-US" sz="2400" dirty="0"/>
              <a:t>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არა</a:t>
            </a:r>
            <a:r>
              <a:rPr lang="en-US" sz="2400" dirty="0"/>
              <a:t> </a:t>
            </a:r>
            <a:r>
              <a:rPr lang="en-US" sz="2400" dirty="0" err="1"/>
              <a:t>მოსაზრებას</a:t>
            </a:r>
            <a:r>
              <a:rPr lang="en-US" sz="2400" dirty="0"/>
              <a:t>: </a:t>
            </a:r>
            <a:r>
              <a:rPr lang="en-US" sz="2400" dirty="0" err="1"/>
              <a:t>ჩვენ</a:t>
            </a:r>
            <a:r>
              <a:rPr lang="en-US" sz="2400" dirty="0"/>
              <a:t> </a:t>
            </a:r>
            <a:r>
              <a:rPr lang="en-US" sz="2400" dirty="0" err="1"/>
              <a:t>საზოგადოებაში</a:t>
            </a:r>
            <a:r>
              <a:rPr lang="en-US" sz="2400" dirty="0"/>
              <a:t> </a:t>
            </a:r>
            <a:r>
              <a:rPr lang="en-US" sz="2400" dirty="0" err="1"/>
              <a:t>კორფუციული</a:t>
            </a:r>
            <a:r>
              <a:rPr lang="en-US" sz="2400" dirty="0"/>
              <a:t> </a:t>
            </a:r>
            <a:r>
              <a:rPr lang="en-US" sz="2400" dirty="0" err="1"/>
              <a:t>ფაქტის</a:t>
            </a:r>
            <a:r>
              <a:rPr lang="en-US" sz="2400" dirty="0"/>
              <a:t> </a:t>
            </a:r>
            <a:r>
              <a:rPr lang="en-US" sz="2400" dirty="0" err="1"/>
              <a:t>შესახებ</a:t>
            </a:r>
            <a:r>
              <a:rPr lang="en-US" sz="2400" dirty="0"/>
              <a:t> </a:t>
            </a:r>
            <a:r>
              <a:rPr lang="en-US" sz="2400" dirty="0" err="1"/>
              <a:t>ინფორმაციის</a:t>
            </a:r>
            <a:r>
              <a:rPr lang="en-US" sz="2400" dirty="0"/>
              <a:t> </a:t>
            </a:r>
            <a:r>
              <a:rPr lang="en-US" sz="2400" dirty="0" err="1"/>
              <a:t>ფლობის</a:t>
            </a:r>
            <a:r>
              <a:rPr lang="en-US" sz="2400" dirty="0"/>
              <a:t> </a:t>
            </a:r>
            <a:r>
              <a:rPr lang="en-US" sz="2400" dirty="0" err="1"/>
              <a:t>შემთხვევაში</a:t>
            </a:r>
            <a:r>
              <a:rPr lang="en-US" sz="2400" dirty="0"/>
              <a:t> </a:t>
            </a:r>
            <a:r>
              <a:rPr lang="en-US" sz="2400" dirty="0" err="1"/>
              <a:t>მხილება</a:t>
            </a:r>
            <a:r>
              <a:rPr lang="en-US" sz="2400" dirty="0"/>
              <a:t> </a:t>
            </a:r>
            <a:r>
              <a:rPr lang="en-US" sz="2400" dirty="0" err="1"/>
              <a:t>მისაღებია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ka-GE" sz="2000" dirty="0" smtClean="0"/>
          </a:p>
          <a:p>
            <a:pPr fontAlgn="base"/>
            <a:r>
              <a:rPr lang="de-DE" sz="2000" dirty="0" err="1" smtClean="0"/>
              <a:t>სრულად</a:t>
            </a:r>
            <a:r>
              <a:rPr lang="de-DE" sz="2000" dirty="0" smtClean="0"/>
              <a:t> </a:t>
            </a:r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- 7%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- 21%</a:t>
            </a:r>
          </a:p>
          <a:p>
            <a:pPr fontAlgn="base"/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</a:t>
            </a:r>
            <a:r>
              <a:rPr lang="de-DE" sz="2000" dirty="0" err="1"/>
              <a:t>და</a:t>
            </a:r>
            <a:r>
              <a:rPr lang="de-DE" sz="2000" dirty="0"/>
              <a:t> </a:t>
            </a:r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ვეწინააღმდეგები</a:t>
            </a:r>
            <a:r>
              <a:rPr lang="de-DE" sz="2000" dirty="0"/>
              <a:t> - 12%</a:t>
            </a:r>
          </a:p>
          <a:p>
            <a:pPr fontAlgn="base"/>
            <a:r>
              <a:rPr lang="de-DE" sz="2000" dirty="0" err="1"/>
              <a:t>ვეთანხმები</a:t>
            </a:r>
            <a:r>
              <a:rPr lang="de-DE" sz="2000" dirty="0"/>
              <a:t> - 40%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ვიცი</a:t>
            </a:r>
            <a:r>
              <a:rPr lang="de-DE" sz="2000" dirty="0"/>
              <a:t> - 13%</a:t>
            </a:r>
          </a:p>
          <a:p>
            <a:pPr fontAlgn="base"/>
            <a:r>
              <a:rPr lang="de-DE" sz="2000" dirty="0" err="1"/>
              <a:t>უარი</a:t>
            </a:r>
            <a:r>
              <a:rPr lang="de-DE" sz="2000" dirty="0"/>
              <a:t> </a:t>
            </a:r>
            <a:r>
              <a:rPr lang="de-DE" sz="2000" dirty="0" err="1"/>
              <a:t>პასუხზე</a:t>
            </a:r>
            <a:r>
              <a:rPr lang="de-DE" sz="2000" dirty="0"/>
              <a:t> - 1%</a:t>
            </a:r>
          </a:p>
          <a:p>
            <a:pPr fontAlgn="base"/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 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-44%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- 29%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227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s-IS" sz="2400" dirty="0"/>
              <a:t>ეთანხმებით თუ არა მოსაზრებას: კორუფციული ფაქტის თვითმხილველობის შემთხვევაში, თავს ვალდებულად ჩავთვლი  სათანადო ორგანოებს მივმართო.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ka-GE" sz="2000" dirty="0" smtClean="0"/>
          </a:p>
          <a:p>
            <a:pPr fontAlgn="base"/>
            <a:r>
              <a:rPr lang="de-DE" sz="2000" dirty="0" err="1" smtClean="0"/>
              <a:t>სრულიად</a:t>
            </a:r>
            <a:r>
              <a:rPr lang="de-DE" sz="2000" dirty="0" smtClean="0"/>
              <a:t> </a:t>
            </a:r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- 9%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ვეთნახმები</a:t>
            </a:r>
            <a:r>
              <a:rPr lang="de-DE" sz="2000" dirty="0"/>
              <a:t> - 27%</a:t>
            </a:r>
          </a:p>
          <a:p>
            <a:pPr fontAlgn="base"/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</a:t>
            </a:r>
            <a:r>
              <a:rPr lang="de-DE" sz="2000" dirty="0" err="1"/>
              <a:t>და</a:t>
            </a:r>
            <a:r>
              <a:rPr lang="de-DE" sz="2000" dirty="0"/>
              <a:t> </a:t>
            </a:r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ვეწინააღმდეგები</a:t>
            </a:r>
            <a:r>
              <a:rPr lang="de-DE" sz="2000" dirty="0"/>
              <a:t> - 12%</a:t>
            </a:r>
          </a:p>
          <a:p>
            <a:pPr fontAlgn="base"/>
            <a:r>
              <a:rPr lang="de-DE" sz="2000" dirty="0" err="1"/>
              <a:t>ვეთანხმები</a:t>
            </a:r>
            <a:r>
              <a:rPr lang="de-DE" sz="2000" dirty="0"/>
              <a:t> - 33%</a:t>
            </a:r>
          </a:p>
          <a:p>
            <a:pPr fontAlgn="base"/>
            <a:r>
              <a:rPr lang="de-DE" sz="2000" dirty="0" err="1"/>
              <a:t>სრულად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-5%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ვიცი</a:t>
            </a:r>
            <a:r>
              <a:rPr lang="de-DE" sz="2000" dirty="0"/>
              <a:t> - 13%</a:t>
            </a:r>
          </a:p>
          <a:p>
            <a:pPr fontAlgn="base"/>
            <a:r>
              <a:rPr lang="de-DE" sz="2000" dirty="0" err="1"/>
              <a:t>პასუხზე</a:t>
            </a:r>
            <a:r>
              <a:rPr lang="de-DE" sz="2000" dirty="0"/>
              <a:t> </a:t>
            </a:r>
            <a:r>
              <a:rPr lang="de-DE" sz="2000" dirty="0" err="1"/>
              <a:t>უარი</a:t>
            </a:r>
            <a:r>
              <a:rPr lang="de-DE" sz="2000" dirty="0"/>
              <a:t> </a:t>
            </a:r>
            <a:r>
              <a:rPr lang="de-DE" sz="2000" dirty="0" err="1"/>
              <a:t>განაცხადა</a:t>
            </a:r>
            <a:r>
              <a:rPr lang="de-DE" sz="2000" dirty="0"/>
              <a:t> - 1</a:t>
            </a:r>
            <a:r>
              <a:rPr lang="de-DE" sz="2000" dirty="0" smtClean="0"/>
              <a:t>%</a:t>
            </a:r>
            <a:endParaRPr lang="ka-GE" sz="2000" dirty="0" smtClean="0"/>
          </a:p>
          <a:p>
            <a:pPr fontAlgn="base"/>
            <a:endParaRPr lang="ka-GE" sz="2000" dirty="0"/>
          </a:p>
          <a:p>
            <a:pPr fontAlgn="base"/>
            <a:r>
              <a:rPr lang="de-DE" sz="2000" dirty="0" err="1" smtClean="0"/>
              <a:t>ეთანხმება</a:t>
            </a:r>
            <a:r>
              <a:rPr lang="de-DE" sz="2000" dirty="0" smtClean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 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-38%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- 35%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1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ეთანხმებით</a:t>
            </a:r>
            <a:r>
              <a:rPr lang="en-US" sz="2400" dirty="0"/>
              <a:t>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არა</a:t>
            </a:r>
            <a:r>
              <a:rPr lang="en-US" sz="2400" dirty="0"/>
              <a:t> </a:t>
            </a:r>
            <a:r>
              <a:rPr lang="en-US" sz="2400" dirty="0" err="1"/>
              <a:t>მოსაზრებას</a:t>
            </a:r>
            <a:r>
              <a:rPr lang="en-US" sz="2400" dirty="0"/>
              <a:t>: </a:t>
            </a:r>
            <a:r>
              <a:rPr lang="en-US" sz="2400" dirty="0" err="1"/>
              <a:t>კორუფციულ</a:t>
            </a:r>
            <a:r>
              <a:rPr lang="en-US" sz="2400" dirty="0"/>
              <a:t> </a:t>
            </a:r>
            <a:r>
              <a:rPr lang="en-US" sz="2400" dirty="0" err="1"/>
              <a:t>ფაქტს</a:t>
            </a:r>
            <a:r>
              <a:rPr lang="en-US" sz="2400" dirty="0"/>
              <a:t> </a:t>
            </a:r>
            <a:r>
              <a:rPr lang="en-US" sz="2400" dirty="0" err="1"/>
              <a:t>ვამხელ</a:t>
            </a:r>
            <a:r>
              <a:rPr lang="en-US" sz="2400" dirty="0"/>
              <a:t> </a:t>
            </a:r>
            <a:r>
              <a:rPr lang="en-US" sz="2400" dirty="0" err="1"/>
              <a:t>იმ</a:t>
            </a:r>
            <a:r>
              <a:rPr lang="en-US" sz="2400" dirty="0"/>
              <a:t> </a:t>
            </a:r>
            <a:r>
              <a:rPr lang="en-US" sz="2400" dirty="0" err="1"/>
              <a:t>შემთხვევაშიც</a:t>
            </a:r>
            <a:r>
              <a:rPr lang="en-US" sz="2400" dirty="0"/>
              <a:t>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მთელი</a:t>
            </a:r>
            <a:r>
              <a:rPr lang="en-US" sz="2400" dirty="0"/>
              <a:t> </a:t>
            </a:r>
            <a:r>
              <a:rPr lang="en-US" sz="2400" dirty="0" err="1"/>
              <a:t>დღის</a:t>
            </a:r>
            <a:r>
              <a:rPr lang="en-US" sz="2400" dirty="0"/>
              <a:t> </a:t>
            </a:r>
            <a:r>
              <a:rPr lang="en-US" sz="2400" dirty="0" err="1"/>
              <a:t>სასამართლოში</a:t>
            </a:r>
            <a:r>
              <a:rPr lang="en-US" sz="2400" dirty="0"/>
              <a:t> </a:t>
            </a:r>
            <a:r>
              <a:rPr lang="en-US" sz="2400" dirty="0" err="1"/>
              <a:t>გატარება</a:t>
            </a:r>
            <a:r>
              <a:rPr lang="en-US" sz="2400" dirty="0"/>
              <a:t> </a:t>
            </a:r>
            <a:r>
              <a:rPr lang="en-US" sz="2400" dirty="0" err="1"/>
              <a:t>მომიწევს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ka-GE" sz="2000" dirty="0" smtClean="0"/>
          </a:p>
          <a:p>
            <a:pPr fontAlgn="base"/>
            <a:r>
              <a:rPr lang="de-DE" sz="2000" dirty="0" err="1" smtClean="0"/>
              <a:t>სრულიად</a:t>
            </a:r>
            <a:r>
              <a:rPr lang="de-DE" sz="2000" dirty="0" smtClean="0"/>
              <a:t> </a:t>
            </a:r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- 10%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ვეთნახმები</a:t>
            </a:r>
            <a:r>
              <a:rPr lang="de-DE" sz="2000" dirty="0"/>
              <a:t> - 30%</a:t>
            </a:r>
          </a:p>
          <a:p>
            <a:pPr fontAlgn="base"/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</a:t>
            </a:r>
            <a:r>
              <a:rPr lang="de-DE" sz="2000" dirty="0" err="1"/>
              <a:t>და</a:t>
            </a:r>
            <a:r>
              <a:rPr lang="de-DE" sz="2000" dirty="0"/>
              <a:t> </a:t>
            </a:r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ვეწინააღმდეგები</a:t>
            </a:r>
            <a:r>
              <a:rPr lang="de-DE" sz="2000" dirty="0"/>
              <a:t> - 11%</a:t>
            </a:r>
          </a:p>
          <a:p>
            <a:pPr fontAlgn="base"/>
            <a:r>
              <a:rPr lang="de-DE" sz="2000" dirty="0" err="1"/>
              <a:t>ვეთანხმები</a:t>
            </a:r>
            <a:r>
              <a:rPr lang="de-DE" sz="2000" dirty="0"/>
              <a:t> - 27%</a:t>
            </a:r>
          </a:p>
          <a:p>
            <a:pPr fontAlgn="base"/>
            <a:r>
              <a:rPr lang="de-DE" sz="2000" dirty="0" err="1"/>
              <a:t>სრულად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-4%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ვიცი</a:t>
            </a:r>
            <a:r>
              <a:rPr lang="de-DE" sz="2000" dirty="0"/>
              <a:t> - 15%</a:t>
            </a:r>
          </a:p>
          <a:p>
            <a:pPr fontAlgn="base"/>
            <a:r>
              <a:rPr lang="de-DE" sz="2000" dirty="0" err="1"/>
              <a:t>პასუხზე</a:t>
            </a:r>
            <a:r>
              <a:rPr lang="de-DE" sz="2000" dirty="0"/>
              <a:t> </a:t>
            </a:r>
            <a:r>
              <a:rPr lang="de-DE" sz="2000" dirty="0" err="1"/>
              <a:t>უარი</a:t>
            </a:r>
            <a:r>
              <a:rPr lang="de-DE" sz="2000" dirty="0"/>
              <a:t> </a:t>
            </a:r>
            <a:r>
              <a:rPr lang="de-DE" sz="2000" dirty="0" err="1"/>
              <a:t>განაცხადა</a:t>
            </a:r>
            <a:r>
              <a:rPr lang="de-DE" sz="2000" dirty="0"/>
              <a:t> - 2%</a:t>
            </a:r>
          </a:p>
          <a:p>
            <a:pPr fontAlgn="base"/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 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-41%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- 31%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05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ეთანხმებით</a:t>
            </a:r>
            <a:r>
              <a:rPr lang="en-US" sz="2400" dirty="0"/>
              <a:t> </a:t>
            </a:r>
            <a:r>
              <a:rPr lang="en-US" sz="2400" dirty="0" err="1"/>
              <a:t>თუ</a:t>
            </a:r>
            <a:r>
              <a:rPr lang="en-US" sz="2400" dirty="0"/>
              <a:t> </a:t>
            </a:r>
            <a:r>
              <a:rPr lang="en-US" sz="2400" dirty="0" err="1"/>
              <a:t>არა</a:t>
            </a:r>
            <a:r>
              <a:rPr lang="en-US" sz="2400" dirty="0"/>
              <a:t> </a:t>
            </a:r>
            <a:r>
              <a:rPr lang="en-US" sz="2400" dirty="0" err="1"/>
              <a:t>მოსაზრებას</a:t>
            </a:r>
            <a:r>
              <a:rPr lang="en-US" sz="2400" dirty="0"/>
              <a:t>: </a:t>
            </a:r>
            <a:r>
              <a:rPr lang="en-US" sz="2400" dirty="0" err="1"/>
              <a:t>რიგით</a:t>
            </a:r>
            <a:r>
              <a:rPr lang="en-US" sz="2400" dirty="0"/>
              <a:t> </a:t>
            </a:r>
            <a:r>
              <a:rPr lang="en-US" sz="2400" dirty="0" err="1"/>
              <a:t>მოქალაქეებს</a:t>
            </a:r>
            <a:r>
              <a:rPr lang="en-US" sz="2400" dirty="0"/>
              <a:t> </a:t>
            </a:r>
            <a:r>
              <a:rPr lang="en-US" sz="2400" dirty="0" err="1"/>
              <a:t>შეუძლიათ</a:t>
            </a:r>
            <a:r>
              <a:rPr lang="en-US" sz="2400" dirty="0"/>
              <a:t> </a:t>
            </a:r>
            <a:r>
              <a:rPr lang="en-US" sz="2400" dirty="0" err="1"/>
              <a:t>გავლენა</a:t>
            </a:r>
            <a:r>
              <a:rPr lang="en-US" sz="2400" dirty="0"/>
              <a:t> </a:t>
            </a:r>
            <a:r>
              <a:rPr lang="en-US" sz="2400" dirty="0" err="1"/>
              <a:t>იქონიონ</a:t>
            </a:r>
            <a:r>
              <a:rPr lang="en-US" sz="2400" dirty="0"/>
              <a:t> </a:t>
            </a:r>
            <a:r>
              <a:rPr lang="en-US" sz="2400" dirty="0" err="1"/>
              <a:t>კორუფციასთან</a:t>
            </a:r>
            <a:r>
              <a:rPr lang="en-US" sz="2400" dirty="0"/>
              <a:t> </a:t>
            </a:r>
            <a:r>
              <a:rPr lang="en-US" sz="2400" dirty="0" err="1"/>
              <a:t>ბრძოლაში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ka-GE" sz="2000" dirty="0" smtClean="0"/>
          </a:p>
          <a:p>
            <a:pPr fontAlgn="base"/>
            <a:r>
              <a:rPr lang="de-DE" sz="2000" dirty="0" err="1" smtClean="0"/>
              <a:t>სრულიად</a:t>
            </a:r>
            <a:r>
              <a:rPr lang="de-DE" sz="2000" dirty="0" smtClean="0"/>
              <a:t> </a:t>
            </a:r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- 8%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ვეთნახმები</a:t>
            </a:r>
            <a:r>
              <a:rPr lang="de-DE" sz="2000" dirty="0"/>
              <a:t> - 21%</a:t>
            </a:r>
          </a:p>
          <a:p>
            <a:pPr fontAlgn="base"/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</a:t>
            </a:r>
            <a:r>
              <a:rPr lang="de-DE" sz="2000" dirty="0" err="1"/>
              <a:t>და</a:t>
            </a:r>
            <a:r>
              <a:rPr lang="de-DE" sz="2000" dirty="0"/>
              <a:t> </a:t>
            </a:r>
            <a:r>
              <a:rPr lang="de-DE" sz="2000" dirty="0" err="1"/>
              <a:t>არც</a:t>
            </a:r>
            <a:r>
              <a:rPr lang="de-DE" sz="2000" dirty="0"/>
              <a:t> </a:t>
            </a:r>
            <a:r>
              <a:rPr lang="de-DE" sz="2000" dirty="0" err="1"/>
              <a:t>ვეწინააღმდეგები</a:t>
            </a:r>
            <a:r>
              <a:rPr lang="de-DE" sz="2000" dirty="0"/>
              <a:t> - 12%</a:t>
            </a:r>
          </a:p>
          <a:p>
            <a:pPr fontAlgn="base"/>
            <a:r>
              <a:rPr lang="de-DE" sz="2000" dirty="0" err="1"/>
              <a:t>ვეთანხმები</a:t>
            </a:r>
            <a:r>
              <a:rPr lang="de-DE" sz="2000" dirty="0"/>
              <a:t> - 39%</a:t>
            </a:r>
          </a:p>
          <a:p>
            <a:pPr fontAlgn="base"/>
            <a:r>
              <a:rPr lang="de-DE" sz="2000" dirty="0" err="1"/>
              <a:t>სრულად</a:t>
            </a:r>
            <a:r>
              <a:rPr lang="de-DE" sz="2000" dirty="0"/>
              <a:t> </a:t>
            </a:r>
            <a:r>
              <a:rPr lang="de-DE" sz="2000" dirty="0" err="1"/>
              <a:t>ვეთანხმები</a:t>
            </a:r>
            <a:r>
              <a:rPr lang="de-DE" sz="2000" dirty="0"/>
              <a:t> -6%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ვიცი</a:t>
            </a:r>
            <a:r>
              <a:rPr lang="de-DE" sz="2000" dirty="0"/>
              <a:t> - 13%</a:t>
            </a:r>
          </a:p>
          <a:p>
            <a:pPr fontAlgn="base"/>
            <a:r>
              <a:rPr lang="de-DE" sz="2000" dirty="0" err="1"/>
              <a:t>პასუხზე</a:t>
            </a:r>
            <a:r>
              <a:rPr lang="de-DE" sz="2000" dirty="0"/>
              <a:t> </a:t>
            </a:r>
            <a:r>
              <a:rPr lang="de-DE" sz="2000" dirty="0" err="1"/>
              <a:t>უარი</a:t>
            </a:r>
            <a:r>
              <a:rPr lang="de-DE" sz="2000" dirty="0"/>
              <a:t> </a:t>
            </a:r>
            <a:r>
              <a:rPr lang="de-DE" sz="2000" dirty="0" err="1"/>
              <a:t>განაცხადა</a:t>
            </a:r>
            <a:r>
              <a:rPr lang="de-DE" sz="2000" dirty="0"/>
              <a:t> - 1%</a:t>
            </a:r>
          </a:p>
          <a:p>
            <a:pPr fontAlgn="base"/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 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-45%</a:t>
            </a:r>
          </a:p>
          <a:p>
            <a:pPr fontAlgn="base"/>
            <a:r>
              <a:rPr lang="de-DE" sz="2000" dirty="0" err="1"/>
              <a:t>არ</a:t>
            </a:r>
            <a:r>
              <a:rPr lang="de-DE" sz="2000" dirty="0"/>
              <a:t> </a:t>
            </a:r>
            <a:r>
              <a:rPr lang="de-DE" sz="2000" dirty="0" err="1"/>
              <a:t>ეთანხმება</a:t>
            </a:r>
            <a:r>
              <a:rPr lang="de-DE" sz="2000" dirty="0"/>
              <a:t> </a:t>
            </a:r>
            <a:r>
              <a:rPr lang="de-DE" sz="2000" dirty="0" err="1"/>
              <a:t>ამ</a:t>
            </a:r>
            <a:r>
              <a:rPr lang="de-DE" sz="2000" dirty="0"/>
              <a:t> </a:t>
            </a:r>
            <a:r>
              <a:rPr lang="de-DE" sz="2000" dirty="0" err="1"/>
              <a:t>მოსაზრებას</a:t>
            </a:r>
            <a:r>
              <a:rPr lang="de-DE" sz="2000" dirty="0"/>
              <a:t> </a:t>
            </a:r>
            <a:r>
              <a:rPr lang="de-DE" sz="2000" dirty="0" err="1"/>
              <a:t>გამოკითხულთა</a:t>
            </a:r>
            <a:r>
              <a:rPr lang="de-DE" sz="2000" dirty="0"/>
              <a:t> - 29%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911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ka-GE" sz="3200" dirty="0" smtClean="0"/>
              <a:t>რეკომენდაციები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endParaRPr lang="ka-GE" sz="2000" dirty="0" smtClean="0"/>
          </a:p>
          <a:p>
            <a:r>
              <a:rPr lang="ka-GE" sz="2000" dirty="0" smtClean="0"/>
              <a:t>სასამართლოსა და პროკურატურის დამოუკიდებლობის უზრუნველყოფა</a:t>
            </a:r>
          </a:p>
          <a:p>
            <a:r>
              <a:rPr lang="ka-GE" sz="2000" dirty="0" smtClean="0"/>
              <a:t>მამხილებელთა დაცვა, მამხილებლებისა და ჟურნალისტების მიერ გასაჯაროებულ ინფორმაციაზე რეაგირება</a:t>
            </a:r>
          </a:p>
          <a:p>
            <a:r>
              <a:rPr lang="ka-GE" sz="2000" dirty="0" smtClean="0"/>
              <a:t>აქტიური მუშაობა კორუფციის საკითხებზე საზოგადოების ინფორმირების მხრივ</a:t>
            </a:r>
          </a:p>
          <a:p>
            <a:r>
              <a:rPr lang="ka-GE" sz="2000" dirty="0" smtClean="0"/>
              <a:t>დამოუკიდებელი ანტიკორუფციული სააგენტოს შექმნის შესაძლებლობის განხილვა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23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dirty="0" smtClean="0"/>
              <a:t>კორუფციის გლობალური ბარომეტრი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endParaRPr lang="ka-GE" sz="2000" dirty="0" smtClean="0"/>
          </a:p>
          <a:p>
            <a:pPr>
              <a:buFont typeface="Wingdings" charset="2"/>
              <a:buChar char="ü"/>
            </a:pPr>
            <a:r>
              <a:rPr lang="is-IS" sz="2000" dirty="0" smtClean="0"/>
              <a:t>საზოგადოებრივი აზრის</a:t>
            </a:r>
            <a:r>
              <a:rPr lang="ka-GE" sz="2000" dirty="0" smtClean="0"/>
              <a:t> </a:t>
            </a:r>
            <a:r>
              <a:rPr lang="is-IS" sz="2000" dirty="0" smtClean="0"/>
              <a:t>კვლევა, რომელიც</a:t>
            </a:r>
            <a:r>
              <a:rPr lang="ka-GE" sz="2000" dirty="0" smtClean="0"/>
              <a:t> რეგულარულად </a:t>
            </a:r>
            <a:r>
              <a:rPr lang="is-IS" sz="2000" dirty="0" smtClean="0"/>
              <a:t>ქვეყნდება </a:t>
            </a:r>
            <a:r>
              <a:rPr lang="is-IS" sz="2000" dirty="0"/>
              <a:t>2002 წლიდან</a:t>
            </a:r>
            <a:endParaRPr lang="en-US" sz="2000" dirty="0"/>
          </a:p>
          <a:p>
            <a:pPr>
              <a:buFont typeface="Wingdings" charset="2"/>
              <a:buChar char="ü"/>
            </a:pPr>
            <a:endParaRPr lang="ka-GE" sz="2000" dirty="0" smtClean="0"/>
          </a:p>
          <a:p>
            <a:pPr>
              <a:buFont typeface="Wingdings" charset="2"/>
              <a:buChar char="ü"/>
            </a:pPr>
            <a:r>
              <a:rPr lang="ka-GE" sz="2000" dirty="0" smtClean="0"/>
              <a:t>ასახავს </a:t>
            </a:r>
            <a:r>
              <a:rPr lang="is-IS" sz="2000" dirty="0" smtClean="0"/>
              <a:t>მოქალაქეთა </a:t>
            </a:r>
            <a:r>
              <a:rPr lang="is-IS" sz="2000" dirty="0"/>
              <a:t>გამოცდილებას კორუფციის მხრივ </a:t>
            </a:r>
            <a:r>
              <a:rPr lang="ka-GE" sz="2000" dirty="0" smtClean="0"/>
              <a:t>და მათ მოსაზრებებს მთავრობის ანტიკორუფციული პოლიტიკის შესახებ</a:t>
            </a:r>
          </a:p>
          <a:p>
            <a:pPr>
              <a:buFont typeface="Wingdings" charset="2"/>
              <a:buChar char="ü"/>
            </a:pPr>
            <a:endParaRPr lang="ka-GE" sz="2000" dirty="0"/>
          </a:p>
          <a:p>
            <a:pPr>
              <a:buFont typeface="Wingdings" charset="2"/>
              <a:buChar char="ü"/>
            </a:pPr>
            <a:r>
              <a:rPr lang="ka-GE" sz="2000" dirty="0" smtClean="0"/>
              <a:t>2016 წლის კვლევა: 60 000-მდე გამოკითხული ევროპისა და ცენტრალური აზიის 42 ქვეყანაში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ka-GE" sz="3200" dirty="0" smtClean="0"/>
              <a:t>კორუფცია პრობლემების იერარქიაში</a:t>
            </a:r>
            <a:endParaRPr lang="en-US" sz="3200" dirty="0"/>
          </a:p>
        </p:txBody>
      </p:sp>
      <p:pic>
        <p:nvPicPr>
          <p:cNvPr id="1026" name="Picture 2" descr="https://lh5.googleusercontent.com/Q4lTTQIXQdYY1LRnVQLUkFlBrAt27Vxn9JLJ66gLc4gUNMnYM8RHPp4jB_vuj5PgwxHQOFSJ051G--TKKEok4lTTHrKY4z_W83h33mJ45t4DkfH0Wl-2WMcQNoyUWbyO0uPMiW_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80772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ka-GE" sz="3200" dirty="0" smtClean="0"/>
              <a:t>წვრილმანი კორუფცია</a:t>
            </a:r>
            <a:endParaRPr lang="en-US" sz="3200" dirty="0"/>
          </a:p>
        </p:txBody>
      </p:sp>
      <p:pic>
        <p:nvPicPr>
          <p:cNvPr id="2050" name="Picture 2" descr="https://lh6.googleusercontent.com/7VbOI5833Q_8c0uRLNqu7qDPNQP_1ew9bjMVIVOcqEmSQKOTKagiMfWk0N-6ytC4boFsU1X__Jgb6TJznqo03wOIDyvh1H6Mp5oqgR3IwBffMDgrYuhY7N8awM1ZEOd01FfFGPIJ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1"/>
            <a:ext cx="8458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2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dirty="0"/>
              <a:t>გადაგიხდიათ </a:t>
            </a:r>
            <a:r>
              <a:rPr lang="fr-FR" sz="2400" dirty="0" err="1"/>
              <a:t>თუ</a:t>
            </a:r>
            <a:r>
              <a:rPr lang="fr-FR" sz="2400" dirty="0"/>
              <a:t> </a:t>
            </a:r>
            <a:r>
              <a:rPr lang="fr-FR" sz="2400" dirty="0" err="1"/>
              <a:t>არა</a:t>
            </a:r>
            <a:r>
              <a:rPr lang="fr-FR" sz="2400" dirty="0"/>
              <a:t> </a:t>
            </a:r>
            <a:r>
              <a:rPr lang="fr-FR" sz="2400" dirty="0" err="1"/>
              <a:t>თქვენ</a:t>
            </a:r>
            <a:r>
              <a:rPr lang="fr-FR" sz="2400" dirty="0"/>
              <a:t> </a:t>
            </a:r>
            <a:r>
              <a:rPr lang="fr-FR" sz="2400" dirty="0" err="1"/>
              <a:t>ან</a:t>
            </a:r>
            <a:r>
              <a:rPr lang="fr-FR" sz="2400" dirty="0"/>
              <a:t> </a:t>
            </a:r>
            <a:r>
              <a:rPr lang="fr-FR" sz="2400" dirty="0" err="1"/>
              <a:t>თქვენი</a:t>
            </a:r>
            <a:r>
              <a:rPr lang="fr-FR" sz="2400" dirty="0"/>
              <a:t> </a:t>
            </a:r>
            <a:r>
              <a:rPr lang="fr-FR" sz="2400" dirty="0" err="1"/>
              <a:t>ოჯახის</a:t>
            </a:r>
            <a:r>
              <a:rPr lang="fr-FR" sz="2400" dirty="0"/>
              <a:t> </a:t>
            </a:r>
            <a:r>
              <a:rPr lang="fr-FR" sz="2400" dirty="0" err="1"/>
              <a:t>წევრს</a:t>
            </a:r>
            <a:r>
              <a:rPr lang="fr-FR" sz="2400" dirty="0"/>
              <a:t> </a:t>
            </a:r>
            <a:r>
              <a:rPr lang="fr-FR" sz="2400" dirty="0" err="1"/>
              <a:t>ქრთამი</a:t>
            </a:r>
            <a:r>
              <a:rPr lang="fr-FR" sz="2400" dirty="0"/>
              <a:t> </a:t>
            </a:r>
            <a:r>
              <a:rPr lang="fr-FR" sz="2400" dirty="0" err="1"/>
              <a:t>საჯარო</a:t>
            </a:r>
            <a:r>
              <a:rPr lang="fr-FR" sz="2400" dirty="0"/>
              <a:t> </a:t>
            </a:r>
            <a:r>
              <a:rPr lang="fr-FR" sz="2400" dirty="0" err="1"/>
              <a:t>მომსახურების</a:t>
            </a:r>
            <a:r>
              <a:rPr lang="fr-FR" sz="2400" dirty="0"/>
              <a:t> 8 </a:t>
            </a:r>
            <a:r>
              <a:rPr lang="fr-FR" sz="2400" dirty="0" err="1"/>
              <a:t>სფეროდან</a:t>
            </a:r>
            <a:r>
              <a:rPr lang="fr-FR" sz="2400" dirty="0"/>
              <a:t> </a:t>
            </a:r>
            <a:r>
              <a:rPr lang="fr-FR" sz="2400" dirty="0" err="1"/>
              <a:t>რომელიმეში</a:t>
            </a:r>
            <a:r>
              <a:rPr lang="fr-FR" sz="2400" dirty="0"/>
              <a:t> </a:t>
            </a:r>
            <a:r>
              <a:rPr lang="fr-FR" sz="2400" dirty="0" err="1"/>
              <a:t>ბოლო</a:t>
            </a:r>
            <a:r>
              <a:rPr lang="fr-FR" sz="2400" dirty="0"/>
              <a:t> 12 </a:t>
            </a:r>
            <a:r>
              <a:rPr lang="fr-FR" sz="2400" dirty="0" err="1"/>
              <a:t>თვის</a:t>
            </a:r>
            <a:r>
              <a:rPr lang="fr-FR" sz="2400" dirty="0"/>
              <a:t> </a:t>
            </a:r>
            <a:r>
              <a:rPr lang="fr-FR" sz="2400" dirty="0" err="1"/>
              <a:t>განმავლობაში</a:t>
            </a:r>
            <a:r>
              <a:rPr lang="fr-FR" sz="2400" dirty="0"/>
              <a:t>?</a:t>
            </a:r>
            <a:br>
              <a:rPr lang="fr-FR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ka-GE" sz="2000" dirty="0" smtClean="0"/>
          </a:p>
          <a:p>
            <a:pPr fontAlgn="base"/>
            <a:r>
              <a:rPr lang="fr-FR" sz="2000" dirty="0" err="1" smtClean="0"/>
              <a:t>საგზაო</a:t>
            </a:r>
            <a:r>
              <a:rPr lang="fr-FR" sz="2000" dirty="0" smtClean="0"/>
              <a:t> </a:t>
            </a:r>
            <a:r>
              <a:rPr lang="fr-FR" sz="2000" dirty="0" err="1"/>
              <a:t>პოლიცია</a:t>
            </a:r>
            <a:r>
              <a:rPr lang="fr-FR" sz="2000" dirty="0"/>
              <a:t> - 4</a:t>
            </a:r>
            <a:r>
              <a:rPr lang="fr-FR" sz="2000" dirty="0" smtClean="0"/>
              <a:t>%</a:t>
            </a:r>
            <a:endParaRPr lang="fr-FR" sz="2000" dirty="0"/>
          </a:p>
          <a:p>
            <a:pPr fontAlgn="base"/>
            <a:r>
              <a:rPr lang="fr-FR" sz="2000" dirty="0" err="1"/>
              <a:t>ოფიციალური</a:t>
            </a:r>
            <a:r>
              <a:rPr lang="fr-FR" sz="2000" dirty="0"/>
              <a:t> </a:t>
            </a:r>
            <a:r>
              <a:rPr lang="fr-FR" sz="2000" dirty="0" err="1"/>
              <a:t>დოკუმენტებისთვის</a:t>
            </a:r>
            <a:r>
              <a:rPr lang="fr-FR" sz="2000" dirty="0"/>
              <a:t> - 7 %</a:t>
            </a:r>
          </a:p>
          <a:p>
            <a:pPr fontAlgn="base"/>
            <a:r>
              <a:rPr lang="fr-FR" sz="2000" dirty="0" err="1"/>
              <a:t>სასამართლო</a:t>
            </a:r>
            <a:r>
              <a:rPr lang="fr-FR" sz="2000" dirty="0"/>
              <a:t> - 0</a:t>
            </a:r>
            <a:r>
              <a:rPr lang="fr-FR" sz="2000" dirty="0" smtClean="0"/>
              <a:t>%</a:t>
            </a:r>
            <a:endParaRPr lang="fr-FR" sz="2000" dirty="0"/>
          </a:p>
          <a:p>
            <a:pPr fontAlgn="base"/>
            <a:r>
              <a:rPr lang="fr-FR" sz="2000" dirty="0" err="1"/>
              <a:t>საჯარო</a:t>
            </a:r>
            <a:r>
              <a:rPr lang="fr-FR" sz="2000" dirty="0"/>
              <a:t> </a:t>
            </a:r>
            <a:r>
              <a:rPr lang="fr-FR" sz="2000" dirty="0" err="1"/>
              <a:t>განათლება</a:t>
            </a:r>
            <a:r>
              <a:rPr lang="fr-FR" sz="2000" dirty="0"/>
              <a:t>(</a:t>
            </a:r>
            <a:r>
              <a:rPr lang="fr-FR" sz="2000" dirty="0" err="1"/>
              <a:t>დაწყებითი</a:t>
            </a:r>
            <a:r>
              <a:rPr lang="fr-FR" sz="2000" dirty="0"/>
              <a:t> </a:t>
            </a:r>
            <a:r>
              <a:rPr lang="fr-FR" sz="2000" dirty="0" err="1"/>
              <a:t>და</a:t>
            </a:r>
            <a:r>
              <a:rPr lang="fr-FR" sz="2000" dirty="0"/>
              <a:t> </a:t>
            </a:r>
            <a:r>
              <a:rPr lang="fr-FR" sz="2000" dirty="0" err="1"/>
              <a:t>საშუალო</a:t>
            </a:r>
            <a:r>
              <a:rPr lang="fr-FR" sz="2000" dirty="0"/>
              <a:t>) - 4%</a:t>
            </a:r>
          </a:p>
          <a:p>
            <a:pPr fontAlgn="base"/>
            <a:r>
              <a:rPr lang="fr-FR" sz="2000" dirty="0" err="1"/>
              <a:t>საჯარო</a:t>
            </a:r>
            <a:r>
              <a:rPr lang="fr-FR" sz="2000" dirty="0"/>
              <a:t> </a:t>
            </a:r>
            <a:r>
              <a:rPr lang="fr-FR" sz="2000" dirty="0" err="1"/>
              <a:t>განათლება</a:t>
            </a:r>
            <a:r>
              <a:rPr lang="fr-FR" sz="2000" dirty="0"/>
              <a:t> (</a:t>
            </a:r>
            <a:r>
              <a:rPr lang="fr-FR" sz="2000" dirty="0" err="1"/>
              <a:t>პროფესიული</a:t>
            </a:r>
            <a:r>
              <a:rPr lang="fr-FR" sz="2000" dirty="0"/>
              <a:t>) - 0%</a:t>
            </a:r>
          </a:p>
          <a:p>
            <a:pPr fontAlgn="base"/>
            <a:r>
              <a:rPr lang="fr-FR" sz="2000" dirty="0" err="1"/>
              <a:t>საჯარო</a:t>
            </a:r>
            <a:r>
              <a:rPr lang="fr-FR" sz="2000" dirty="0"/>
              <a:t> </a:t>
            </a:r>
            <a:r>
              <a:rPr lang="fr-FR" sz="2000" dirty="0" err="1"/>
              <a:t>ჯანდაცვის</a:t>
            </a:r>
            <a:r>
              <a:rPr lang="fr-FR" sz="2000" dirty="0"/>
              <a:t> </a:t>
            </a:r>
            <a:r>
              <a:rPr lang="fr-FR" sz="2000" dirty="0" err="1"/>
              <a:t>სისტემა</a:t>
            </a:r>
            <a:r>
              <a:rPr lang="fr-FR" sz="2000" dirty="0"/>
              <a:t> - 4 %</a:t>
            </a:r>
          </a:p>
          <a:p>
            <a:pPr fontAlgn="base"/>
            <a:r>
              <a:rPr lang="fr-FR" sz="2000" dirty="0" err="1"/>
              <a:t>უმუშევრების</a:t>
            </a:r>
            <a:r>
              <a:rPr lang="fr-FR" sz="2000" dirty="0"/>
              <a:t> </a:t>
            </a:r>
            <a:r>
              <a:rPr lang="fr-FR" sz="2000" dirty="0" err="1"/>
              <a:t>შემწოებისთვის</a:t>
            </a:r>
            <a:r>
              <a:rPr lang="fr-FR" sz="2000" dirty="0"/>
              <a:t> - 0%</a:t>
            </a:r>
          </a:p>
          <a:p>
            <a:pPr fontAlgn="base"/>
            <a:r>
              <a:rPr lang="fr-FR" sz="2000" dirty="0" err="1"/>
              <a:t>სხვა</a:t>
            </a:r>
            <a:r>
              <a:rPr lang="fr-FR" sz="2000" dirty="0"/>
              <a:t> </a:t>
            </a:r>
            <a:r>
              <a:rPr lang="fr-FR" sz="2000" dirty="0" err="1"/>
              <a:t>სოციალური</a:t>
            </a:r>
            <a:r>
              <a:rPr lang="fr-FR" sz="2000" dirty="0"/>
              <a:t> </a:t>
            </a:r>
            <a:r>
              <a:rPr lang="fr-FR" sz="2000" dirty="0" err="1"/>
              <a:t>უზრუნველყოფის</a:t>
            </a:r>
            <a:r>
              <a:rPr lang="fr-FR" sz="2000" dirty="0"/>
              <a:t> </a:t>
            </a:r>
            <a:r>
              <a:rPr lang="fr-FR" sz="2000" dirty="0" err="1"/>
              <a:t>შემწეობისთვის</a:t>
            </a:r>
            <a:r>
              <a:rPr lang="fr-FR" sz="2000" dirty="0"/>
              <a:t> - 11%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7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863716"/>
              </p:ext>
            </p:extLst>
          </p:nvPr>
        </p:nvGraphicFramePr>
        <p:xfrm>
          <a:off x="457200" y="381000"/>
          <a:ext cx="8229600" cy="513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401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8229600" cy="4241131"/>
          </a:xfrm>
        </p:spPr>
      </p:pic>
      <p:sp>
        <p:nvSpPr>
          <p:cNvPr id="11" name="TextBox 10"/>
          <p:cNvSpPr txBox="1"/>
          <p:nvPr/>
        </p:nvSpPr>
        <p:spPr>
          <a:xfrm>
            <a:off x="1295400" y="6858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098583"/>
              </p:ext>
            </p:extLst>
          </p:nvPr>
        </p:nvGraphicFramePr>
        <p:xfrm>
          <a:off x="451022" y="533400"/>
          <a:ext cx="82296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7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jBL3k6GqiTPfdZFYC8BS0UvIhMO6--T1L50MJlS9SSdc0wENWE8KeXy7h9Qf90ZctUjxcoUD0W1O9OOQdhlxb-wwk6gJOOImNIR244BdzuZkAJP5ar9Qh--VITcI5987Hc-ZTJ--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1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ustom 1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504</Words>
  <Application>Microsoft Macintosh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Tahoma</vt:lpstr>
      <vt:lpstr>Trebuchet MS</vt:lpstr>
      <vt:lpstr>Wingdings</vt:lpstr>
      <vt:lpstr>Arial</vt:lpstr>
      <vt:lpstr>Office Theme</vt:lpstr>
      <vt:lpstr>PowerPoint Presentation</vt:lpstr>
      <vt:lpstr>კორუფციის გლობალური ბარომეტრი</vt:lpstr>
      <vt:lpstr>კორუფცია პრობლემების იერარქიაში</vt:lpstr>
      <vt:lpstr>წვრილმანი კორუფცია</vt:lpstr>
      <vt:lpstr>გადაგიხდიათ თუ არა თქვენ ან თქვენი ოჯახის წევრს ქრთამი საჯარო მომსახურების 8 სფეროდან რომელიმეში ბოლო 12 თვის განმავლობაში? </vt:lpstr>
      <vt:lpstr>PowerPoint Presentation</vt:lpstr>
      <vt:lpstr>PowerPoint Presentation</vt:lpstr>
      <vt:lpstr>PowerPoint Presentation</vt:lpstr>
      <vt:lpstr>PowerPoint Presentation</vt:lpstr>
      <vt:lpstr>რა ფაქტორების გამო იკავებენ თავს მოქალაქეები კორუფციული ფაქტის მიხლებისგან თავს?</vt:lpstr>
      <vt:lpstr>ეთანხმებით თუ არა მოსაზრებას: ჩვენ საზოგადოებაში კორფუციული ფაქტის შესახებ ინფორმაციის ფლობის შემთხვევაში მხილება მისაღებია</vt:lpstr>
      <vt:lpstr>ეთანხმებით თუ არა მოსაზრებას: კორუფციული ფაქტის თვითმხილველობის შემთხვევაში, თავს ვალდებულად ჩავთვლი  სათანადო ორგანოებს მივმართო.</vt:lpstr>
      <vt:lpstr>ეთანხმებით თუ არა მოსაზრებას: კორუფციულ ფაქტს ვამხელ იმ შემთხვევაშიც თუ მთელი დღის სასამართლოში გატარება მომიწევს</vt:lpstr>
      <vt:lpstr>ეთანხმებით თუ არა მოსაზრებას: რიგით მოქალაქეებს შეუძლიათ გავლენა იქონიონ კორუფციასთან ბრძოლაში</vt:lpstr>
      <vt:lpstr>რეკომენდაციები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Irakli Chumburidze</dc:creator>
  <cp:lastModifiedBy>Erekle Urushadze</cp:lastModifiedBy>
  <cp:revision>12</cp:revision>
  <dcterms:created xsi:type="dcterms:W3CDTF">2013-03-28T08:24:55Z</dcterms:created>
  <dcterms:modified xsi:type="dcterms:W3CDTF">2016-11-16T08:35:58Z</dcterms:modified>
</cp:coreProperties>
</file>