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0" y="0"/>
            <a:ext cx="9144000" cy="519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 rtl="0" algn="l">
              <a:spcBef>
                <a:spcPts val="0"/>
              </a:spcBef>
              <a:buNone/>
            </a:pPr>
            <a:r>
              <a:rPr lang="en" sz="1400"/>
              <a:t>1)ქვეყნის წინაშე მდგარი უმნიშვნელოვანესი პრობლემები  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თქვენი აზრით, რომელია ის სამი ძირითადი პრობლემა, რომელიც ხელისუფლებამ უნდა გადაჭრას? კორუფცია/მექრთამეობა - 12%;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n" sz="1200"/>
              <a:t>2)</a:t>
            </a:r>
            <a:r>
              <a:rPr lang="en" sz="1400"/>
              <a:t> ჩამოთვლილი 8 საჯარო მომსახურების სფეროდან, რომელთან მოგიწიათ საქმიანი ურთიერთობა ბოლო 12 თვის განმავლობაში?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საგზაო პოლიცია - 8%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ოფიციალური დოკუმენტებისთვის - 14%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სასამართლო - 2%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საჯარო განათლება(დაწყებითი და საშუალო) - 13%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საჯარო განათლება (პროფესიული) - 5%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საჯარო ჯანდაცვის სისტემა - 48%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უმუშევრობის შემწეობისთვის - 3%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სხვა სოციალური უზრუნველყოფის შემწეობისთვის - 7%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n" sz="1400"/>
              <a:t>3) გადაგიხდიათ თუ არა თქვენ ან თქვენი ოჯახის წევრს ქრთამი საჯარო მომსახურების 8 სფეროდან რომელიმეში ბოლო 12 თვის განმავლობაში?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საგზაო პოლიცია - 4%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ოფიციალური დოკუმენტებისთვის - 7 %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სასამართლო - 0%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საჯარო განათლება(დაწყებითი და საშუალო) - 4%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საჯარო განათლება (პროფესიული) - 0%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საჯარო ჯანდაცვის სისტემა - 4 %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უმუშევრების შემწოებისთვის - 0%</a:t>
            </a:r>
          </a:p>
          <a:p>
            <a:pPr indent="-304800" lvl="0" marL="457200" rtl="0" algn="l">
              <a:spcBef>
                <a:spcPts val="0"/>
              </a:spcBef>
              <a:buSzPct val="100000"/>
              <a:buChar char="●"/>
            </a:pPr>
            <a:r>
              <a:rPr lang="en" sz="1200"/>
              <a:t>სხვა სოციალური უზრუნველყოფის შემწეობისთვის - 11%</a:t>
            </a:r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0" y="0"/>
            <a:ext cx="9144000" cy="5069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13) როგორ უმკლავდება საქართველოს მთავრობა კორუფციასთან ბრძოლას?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ძალიან ცუდად - 17%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ცუდად - 24%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კარგად - 23%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ძალიან კარგად - 3%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საკმარისი არ მსმენია რომ შევაფასო - 10%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- 22%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უარი პასუხზე - 1%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000">
              <a:solidFill>
                <a:srgbClr val="263238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0" y="0"/>
            <a:ext cx="9144000" cy="5094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 sz="900"/>
          </a:p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4) გადაგიხდიათ თუ არა ქრთამი საჯარო მომსახურების 8 სფეროდან ბოლო 12 თვეში?</a:t>
            </a:r>
            <a:br>
              <a:rPr lang="en" sz="1400">
                <a:solidFill>
                  <a:srgbClr val="000000"/>
                </a:solidFill>
              </a:rPr>
            </a:br>
            <a:r>
              <a:rPr lang="en" sz="1400">
                <a:solidFill>
                  <a:srgbClr val="000000"/>
                </a:solidFill>
              </a:rPr>
              <a:t>რამდენად ხშირად მოგიწიათ, ან საერთოდ მოგიწიათ თუ არა ქრთამის გადახდა, საჩუქრის ან სხვა   სარგებლის გაწევა?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ჰქონდა საქმიანი ურთიერთობა - 58%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მათი წილი მთლიან პოპულაციაში, რომლებსაც ქრთამის გადახდა მოუწიათ - 4%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მათი წილი შერჩევაში, რომლებსაც საჯარო მომსახურების 8 სფეროსთან ჰქონდათ საქმიანი ურთიერთობა - 7%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5) აქვთ თუ არა მდიდრებს გადამეტებული გავლენა?</a:t>
            </a:r>
            <a:br>
              <a:rPr lang="en" sz="1400">
                <a:solidFill>
                  <a:srgbClr val="000000"/>
                </a:solidFill>
              </a:rPr>
            </a:br>
            <a:r>
              <a:rPr lang="en" sz="1400">
                <a:solidFill>
                  <a:srgbClr val="000000"/>
                </a:solidFill>
              </a:rPr>
              <a:t>მდიდარი პირები ხშირად იყენებენ თავიანთ გავლენას მთავრობაზე საკუთარი ინტერესებისთვის და საჭიროა უფრო მკაცრი   წესები ამის პრევენციისთვის.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არის პრობლემა- 10%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დიდი პრობლემაა - 29%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- 13%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ეთანხმება - 48%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idx="1" type="body"/>
          </p:nvPr>
        </p:nvSpPr>
        <p:spPr>
          <a:xfrm>
            <a:off x="0" y="0"/>
            <a:ext cx="9078300" cy="514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/>
              <a:t>6) კორუფციის აღქმა ინსტიტუტების მიხედვით</a:t>
            </a:r>
            <a:br>
              <a:rPr lang="en" sz="1400"/>
            </a:br>
            <a:r>
              <a:rPr lang="en" sz="1400"/>
              <a:t>ჩამოთვლილთაგან რამდენა ადამიანზე ფიქრობთ, რომ ჩართულნი არიან კორუფციულ საქმიანობაში, ან არ გსმენიათ საკმარისი ფაქტების შესახებ?</a:t>
            </a:r>
          </a:p>
          <a:p>
            <a:pPr indent="-304800" lvl="0" marL="457200" rtl="0">
              <a:spcBef>
                <a:spcPts val="0"/>
              </a:spcBef>
              <a:buSzPct val="109090"/>
            </a:pPr>
            <a:r>
              <a:rPr b="1" lang="en" sz="1100">
                <a:solidFill>
                  <a:schemeClr val="dk1"/>
                </a:solidFill>
              </a:rPr>
              <a:t>პრეზიდენტი, პრემიერი და მათი ადმინისტრაციები </a:t>
            </a:r>
          </a:p>
          <a:p>
            <a:pPr indent="-304800" lvl="1" marL="9144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ეთანხმება მოსაზრებას რომ კორუფციულ საქმიანობაშია ჩართული - 6%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საქართველოს პარლამენტი</a:t>
            </a:r>
          </a:p>
          <a:p>
            <a:pPr indent="-304800" lvl="1" marL="9144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ეთანხმება მოსაზრებას რომ კორუფციულ საქმიანობაშია ჩართული - 9%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აღმასრულებელი ხელისუფლების თანამდებობის პირები</a:t>
            </a:r>
          </a:p>
          <a:p>
            <a:pPr indent="-304800" lvl="1" marL="91440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 sz="1200">
                <a:solidFill>
                  <a:schemeClr val="dk1"/>
                </a:solidFill>
              </a:rPr>
              <a:t>ეთანხმება მოსაზრებას რომ კორუფციულ საქმიანობაშია ჩართული - 8%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ადგილრობრივი თვითმმართველობის წარმომადგენლები</a:t>
            </a:r>
          </a:p>
          <a:p>
            <a:pPr indent="-304800" lvl="1" marL="91440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 sz="1200">
                <a:solidFill>
                  <a:schemeClr val="dk1"/>
                </a:solidFill>
              </a:rPr>
              <a:t>ეთანხმება მოსაზრებას რომ კორუფციულ საქმიანობაშია ჩართული - 7%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საგადასახადო ორგანოების წარმომადგენლები/თანამშრომელები</a:t>
            </a:r>
          </a:p>
          <a:p>
            <a:pPr indent="-304800" lvl="1" marL="91440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 sz="1200">
                <a:solidFill>
                  <a:schemeClr val="dk1"/>
                </a:solidFill>
              </a:rPr>
              <a:t>ეთანხმება მოსაზრებას რომ კორუფციულ საქმიანობაშია ჩართული - 6%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პოლიცია </a:t>
            </a:r>
          </a:p>
          <a:p>
            <a:pPr indent="-304800" lvl="1" marL="91440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 sz="1200">
                <a:solidFill>
                  <a:schemeClr val="dk1"/>
                </a:solidFill>
              </a:rPr>
              <a:t>ეთანხმება მოსაზრებას რომ კორუფციულ საქმიანობაშია ჩართული - 5%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მოსამართლეები</a:t>
            </a:r>
          </a:p>
          <a:p>
            <a:pPr indent="-304800" lvl="1" marL="91440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 sz="1200">
                <a:solidFill>
                  <a:schemeClr val="dk1"/>
                </a:solidFill>
              </a:rPr>
              <a:t>ეთანხმება მოსაზრებას რომ კორუფციულ საქმიანობაშია ჩართული - 6%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ბიზნეს სექტორის ხელმძღვანელი პირები</a:t>
            </a:r>
            <a:r>
              <a:rPr lang="en" sz="1100">
                <a:solidFill>
                  <a:schemeClr val="dk1"/>
                </a:solidFill>
              </a:rPr>
              <a:t>-</a:t>
            </a:r>
          </a:p>
          <a:p>
            <a:pPr indent="-304800" lvl="1" marL="91440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 sz="1200">
                <a:solidFill>
                  <a:schemeClr val="dk1"/>
                </a:solidFill>
              </a:rPr>
              <a:t>ეთანხმება მოსაზრებას რომ კორუფციულ საქმიანობაშია ჩართული - 7 %</a:t>
            </a: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ct val="109090"/>
            </a:pPr>
            <a:r>
              <a:rPr b="1" lang="en" sz="1100">
                <a:solidFill>
                  <a:schemeClr val="dk1"/>
                </a:solidFill>
              </a:rPr>
              <a:t>რელიგიური ლიდერები</a:t>
            </a:r>
          </a:p>
          <a:p>
            <a:pPr indent="-304800" lvl="1" marL="91440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en" sz="1200">
                <a:solidFill>
                  <a:schemeClr val="dk1"/>
                </a:solidFill>
              </a:rPr>
              <a:t>ეთანხმება მოსაზრებას რომ კორუფციულ საქმიანობაშია ჩართული - 4 %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0" lvl="0" marL="0" rtl="0">
              <a:spcBef>
                <a:spcPts val="0"/>
              </a:spcBef>
              <a:buNone/>
            </a:pPr>
            <a:br>
              <a:rPr lang="en" sz="1200"/>
            </a:br>
            <a:r>
              <a:rPr lang="en" sz="1200"/>
              <a:t>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7) კორუფციული ფაქტის მხილებისგან თავის შეკავების ძირითადი მიზეზი?</a:t>
            </a:r>
            <a:br>
              <a:rPr lang="en" sz="1400">
                <a:solidFill>
                  <a:srgbClr val="000000"/>
                </a:solidFill>
              </a:rPr>
            </a:br>
            <a:r>
              <a:rPr lang="en" sz="1400">
                <a:solidFill>
                  <a:srgbClr val="000000"/>
                </a:solidFill>
              </a:rPr>
              <a:t>თქვენ გამოცდილებაზე დაყრდნობით, რა ფაქტორების გამო იკავებენ თავს მოქალაქეები კორუფციული ფაქტის მხილებისგან თავს?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უმრავლესობა ამხელს - 4%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მათზე გავლენა ექნება - 5%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რთულია კორუფციული ფაქტის დადასტურება - 14%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აქვთ საკმარისი დრო - 2%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ადამიანებმა არ იციან რომელ უწყებას მიმართონ - 4%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ადამიანებმა არ იციან, როგორ ამხილონ - 1%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რეაგირება არ მოჰყვება - 7%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კორუფცია ნორმალურია - 1%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ადამიანებს ეშინიათ მხილების გამო მოსალოდნელი შედეგების - 29%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თანამდებობის პირები, რომლებთანაც უნდა ამხილონ თავად არიან კორუმპირებულნი - 2%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კორუფციულ საქმიანობაში ხელისუფლების ფული იხარჯება და არა მოქალაქეების, ამიტომ პრობლემას არ წარმოადგენს - 1%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სხვა - 1%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 - 28%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პასუხზე უარი განაცხადა - 1%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8) რა არის ყველაზე ეფექტური რამ რაც შეიძლება კორუფციასთან საბრძოლველად გააკეთოთ?</a:t>
            </a:r>
            <a:br>
              <a:rPr lang="en" sz="1400">
                <a:solidFill>
                  <a:srgbClr val="000000"/>
                </a:solidFill>
              </a:rPr>
            </a:br>
            <a:r>
              <a:rPr lang="en" sz="1400">
                <a:solidFill>
                  <a:srgbClr val="000000"/>
                </a:solidFill>
              </a:rPr>
              <a:t>რა არის ყველაზე ეფექტური რამ, რაც რიგითმა მოქალაქემ შეიძლება კორუფციის წინააღმდეგ ბრძოლის ხელშეწყობის მხრივ გააკეთოს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არაფერი - 30%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უარი თქვა ქრთამის გადახდაზე - 16%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კორუფციის ფაქტის შესახებ ინფორმაციის სათანადო ორგანოებისთვის მიწოდება - 11%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ხმის მიცემა კეთილსინდისიერი კანდიდატისთვის - 6%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საზოგადოების ინფორმირება რადიო პროგრამების ან სოციალური მედიის მეშვეობით - 3%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მეგობრებთან და ნათესავებთან დალაპარაკება - 0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პეტიციის ხელმოწერა - 2%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შეუერთდე ან მხარი დაუჭირო ორგანიზაციას - 2%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საპროტესტო აქციებში მონაწილეობა - 0%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ბიზნესის ბოიკოტი - 1%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- 24%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უარი პასუხზე - 2%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" type="body"/>
          </p:nvPr>
        </p:nvSpPr>
        <p:spPr>
          <a:xfrm>
            <a:off x="0" y="0"/>
            <a:ext cx="9144000" cy="5094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9) სოციალურად მისაღებია თუ არა კორუფციული ფაქტის შესახებ მხილება?</a:t>
            </a:r>
            <a:br>
              <a:rPr lang="en" sz="1400">
                <a:solidFill>
                  <a:srgbClr val="000000"/>
                </a:solidFill>
              </a:rPr>
            </a:br>
            <a:r>
              <a:rPr lang="en" sz="1400">
                <a:solidFill>
                  <a:srgbClr val="000000"/>
                </a:solidFill>
              </a:rPr>
              <a:t>ეთანხმებით თუ არა მოსაზრებას: ჩვენ საზოგადოებაში კორფუციული ფაქტის შესახებ ინფორმაციის ფლობის შემთხვევაში მხილება მისაღებია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სრულად არ ვეთანხმები - 7%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ვეთანხმები - 21%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არც ვეთანხმები და არც ვეწინააღმდეგები - 12%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ვეთანხმები - 40%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- 13%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უარი პასუხზე - 1%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ეთანხმება ამ მოსაზრებას  გამოკითხულთა -44%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ეთანხმება ამ მოსაზრებას გამოკითხულთა - 29%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x="0" y="0"/>
            <a:ext cx="9144000" cy="5081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10) თვლით თუ არა ვალდებულად თავს მიმართოთ სათანადო ორგანოებს კურუფციის მხილების მიზნით?</a:t>
            </a:r>
            <a:br>
              <a:rPr lang="en" sz="1400">
                <a:solidFill>
                  <a:srgbClr val="000000"/>
                </a:solidFill>
              </a:rPr>
            </a:br>
            <a:r>
              <a:rPr lang="en" sz="1400">
                <a:solidFill>
                  <a:srgbClr val="000000"/>
                </a:solidFill>
              </a:rPr>
              <a:t>ეთანხმებით თუ არა მოსაზრებას: კორუფციული ფაქტის თვითმხილველობის შემთხვევაში, თავს ვალდებულად ჩავთვლი  სათანადო ორგანოებს მივმართო.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სრულიად არ ვეთანხმები - 9%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ვეთნახმები - 27%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არც ვეთანხმები და არც ვეწინააღმდეგები - 12%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ვეთანხმები - 33%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სრულად ვეთანხმები -5%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- 13%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პასუხზე უარი განაცხადა - 1%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ეთანხმება ამ მოსაზრებას  გამოკითხულთა -38%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ეთანხმება ამ მოსაზრებას გამოკითხულთა - 35%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idx="1" type="body"/>
          </p:nvPr>
        </p:nvSpPr>
        <p:spPr>
          <a:xfrm>
            <a:off x="0" y="0"/>
            <a:ext cx="9016500" cy="514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11) სასამართლოში გავატარებ მთელ დღეს ჩვენების მისაცემად - ეთანხმებით თუ არა მოსაზრებას: კორუფციულ ფაქტს ვამხელ იმ შემთხვევაშიც თუ მთელი დღის სასამართლოში გატარება მომიწევს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სრულიად არ ვეთანხმები - 10%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ვეთნახმები - 30%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არც ვეთანხმები და არც ვეწინააღმდეგები - 11%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ვეთანხმები - 27%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სრულად ვეთანხმები -4%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- 15%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პასუხზე უარი განაცხადა - 2%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ეთანხმება ამ მოსაზრებას  გამოკითხულთა -41%</a:t>
            </a:r>
          </a:p>
          <a:p>
            <a:pPr indent="-304800" lvl="0" marL="457200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ეთანხმება ამ მოსაზრებას გამოკითხულთა - 31%</a:t>
            </a:r>
            <a:br>
              <a:rPr lang="en" sz="1200">
                <a:solidFill>
                  <a:srgbClr val="000000"/>
                </a:solidFill>
              </a:rPr>
            </a:b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400">
                <a:solidFill>
                  <a:srgbClr val="000000"/>
                </a:solidFill>
              </a:rPr>
              <a:t>12) შეუძლიათ თუ არა რიგით მოქალაქეებს გავლენა იქონიონ კორუფციასთან ბრძოლაში?</a:t>
            </a:r>
            <a:br>
              <a:rPr lang="en" sz="1400">
                <a:solidFill>
                  <a:srgbClr val="000000"/>
                </a:solidFill>
              </a:rPr>
            </a:br>
            <a:r>
              <a:rPr lang="en" sz="1400">
                <a:solidFill>
                  <a:srgbClr val="000000"/>
                </a:solidFill>
              </a:rPr>
              <a:t> ეთანხმებით თუ არა მოსაზრებას: რიგით მოქალაქეებს შეუძლიათ გავლენა იქონიონ კორუფციასთან ბრძოლაში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სრულიად არ ვეთანხმები - 8%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ვეთნახმები - 21%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არც ვეთანხმები და არც ვეწინააღმდეგები - 12%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ვეთანხმები - 39%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სრულად ვეთანხმები -6%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ვიცი - 13%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პასუხზე უარი განაცხადა - 1%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ეთანხმება ამ მოსაზრებას  გამოკითხულთა -45%</a:t>
            </a:r>
          </a:p>
          <a:p>
            <a:pPr indent="-304800" lvl="0" marL="45720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" sz="1200">
                <a:solidFill>
                  <a:srgbClr val="000000"/>
                </a:solidFill>
              </a:rPr>
              <a:t>არ ეთანხმება ამ მოსაზრებას გამოკითხულთა - 29%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